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9" r:id="rId17"/>
    <p:sldId id="280" r:id="rId18"/>
    <p:sldId id="281" r:id="rId19"/>
    <p:sldId id="282" r:id="rId20"/>
    <p:sldId id="283" r:id="rId21"/>
    <p:sldId id="273" r:id="rId22"/>
    <p:sldId id="274" r:id="rId23"/>
    <p:sldId id="275" r:id="rId24"/>
    <p:sldId id="276" r:id="rId25"/>
    <p:sldId id="277" r:id="rId26"/>
    <p:sldId id="278"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46"/>
  </p:normalViewPr>
  <p:slideViewPr>
    <p:cSldViewPr snapToGrid="0">
      <p:cViewPr varScale="1">
        <p:scale>
          <a:sx n="112" d="100"/>
          <a:sy n="112" d="100"/>
        </p:scale>
        <p:origin x="57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35F5B6-F0F6-6E45-B17D-7A8F755E4E29}" type="datetimeFigureOut">
              <a:rPr lang="fr-FR" smtClean="0"/>
              <a:t>13/03/2024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4C0619-A433-E443-8203-9B009E5118AC}" type="slidenum">
              <a:rPr lang="fr-FR" smtClean="0"/>
              <a:t>‹N°›</a:t>
            </a:fld>
            <a:endParaRPr lang="fr-FR"/>
          </a:p>
        </p:txBody>
      </p:sp>
    </p:spTree>
    <p:extLst>
      <p:ext uri="{BB962C8B-B14F-4D97-AF65-F5344CB8AC3E}">
        <p14:creationId xmlns:p14="http://schemas.microsoft.com/office/powerpoint/2010/main" val="3208065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D27428-8E64-4069-BFC9-6F8E05CD3458}" type="slidenum">
              <a:rPr kumimoji="0" lang="fr-F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fr-F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66785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D27428-8E64-4069-BFC9-6F8E05CD3458}" type="slidenum">
              <a:rPr kumimoji="0" lang="fr-F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fr-F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69048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C612AD-E8D5-A5FD-9F85-6925B97A336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EC35B76-473A-EED8-D9CD-DC54476EF0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F09F849-518E-5FC3-9361-962338B5878E}"/>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5" name="Espace réservé du pied de page 4">
            <a:extLst>
              <a:ext uri="{FF2B5EF4-FFF2-40B4-BE49-F238E27FC236}">
                <a16:creationId xmlns:a16="http://schemas.microsoft.com/office/drawing/2014/main" id="{3223B326-9889-D54C-216A-EC8B3C692D8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1524C8F-BB5D-0868-C311-8E4C55B5557B}"/>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1670238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096594-0729-643E-56CA-CAACDBCD91D4}"/>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9E9F074E-3A38-79B7-2176-D1DC7D226E2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7AFCB2C-5586-13EA-D040-FCA85AC37EA6}"/>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5" name="Espace réservé du pied de page 4">
            <a:extLst>
              <a:ext uri="{FF2B5EF4-FFF2-40B4-BE49-F238E27FC236}">
                <a16:creationId xmlns:a16="http://schemas.microsoft.com/office/drawing/2014/main" id="{725D9ACD-EFD5-F354-9BAB-618E73EFA62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A6D3F95-0B82-0699-1575-1EA70156B838}"/>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1462461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55A69C5-1C46-02A2-B0D5-C4593D88CBC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6F639E1-69BF-E9D2-4CC0-FB0FEC02944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CE59D73-57AC-094C-DB3F-03303A64C984}"/>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5" name="Espace réservé du pied de page 4">
            <a:extLst>
              <a:ext uri="{FF2B5EF4-FFF2-40B4-BE49-F238E27FC236}">
                <a16:creationId xmlns:a16="http://schemas.microsoft.com/office/drawing/2014/main" id="{09F53B53-A538-7C3C-EA7E-D78836A4AC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2916ADF-5682-67A2-B203-D33C4998E010}"/>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537528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B22B46-6D5F-9DFE-78C2-5B955BAA811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F64597F-2B21-2C1B-D714-934A0BCC165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0FB5CAB-670D-C4AF-E75B-3A106E8663E8}"/>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5" name="Espace réservé du pied de page 4">
            <a:extLst>
              <a:ext uri="{FF2B5EF4-FFF2-40B4-BE49-F238E27FC236}">
                <a16:creationId xmlns:a16="http://schemas.microsoft.com/office/drawing/2014/main" id="{6AECF69C-F9C5-5103-9847-47D989AC0C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8AB7C0E-62ED-5D96-3CE5-285EABE451FA}"/>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119111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4DA94-90E0-D660-79A9-32D118955DE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230570C-3F22-D640-6532-D7B9061D416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94A55062-D622-FAB2-1CE9-8CD4DB825E80}"/>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5" name="Espace réservé du pied de page 4">
            <a:extLst>
              <a:ext uri="{FF2B5EF4-FFF2-40B4-BE49-F238E27FC236}">
                <a16:creationId xmlns:a16="http://schemas.microsoft.com/office/drawing/2014/main" id="{A3D78FC5-5D6C-515E-AF68-90513F19FD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966E20D-9505-206F-9167-20D9B0A9734C}"/>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2163824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82BCD4-62A7-67DF-FC79-ACFCCDD39AE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9D28052-9019-BEE9-5291-0B0B49E82680}"/>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18FFA39-87B1-A016-3FC4-B2D0C0AC7E9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176114-AA78-FA3C-E7E7-BF3D3265BC86}"/>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6" name="Espace réservé du pied de page 5">
            <a:extLst>
              <a:ext uri="{FF2B5EF4-FFF2-40B4-BE49-F238E27FC236}">
                <a16:creationId xmlns:a16="http://schemas.microsoft.com/office/drawing/2014/main" id="{672C49FD-8A35-9E78-0163-03F42259B33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37578CB-7D07-24D9-90F0-71B53EFEF197}"/>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42262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8FE3FD-27F8-15B8-6741-C3F25E66CE7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51C213D-316A-1B82-58AB-F7D816A42B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F99D26E-AE16-4FCF-00B3-DB8FCAFA170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2FE773C-F475-5DA2-00A2-0B7A5E06D2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5560C17D-1C76-85CC-5384-5869C84F855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45D15A9-B8C5-E19C-B61D-10C13105A68A}"/>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8" name="Espace réservé du pied de page 7">
            <a:extLst>
              <a:ext uri="{FF2B5EF4-FFF2-40B4-BE49-F238E27FC236}">
                <a16:creationId xmlns:a16="http://schemas.microsoft.com/office/drawing/2014/main" id="{12A5EC55-0FCF-01D1-9D7A-C4A73207354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A70FC87-7916-CEAE-45FF-2DD99506855C}"/>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4054590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49AA67-19D7-3CC7-266F-1DF0CB5638E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B80AD6B-6E82-0DB3-54AE-AF841EE56EC9}"/>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4" name="Espace réservé du pied de page 3">
            <a:extLst>
              <a:ext uri="{FF2B5EF4-FFF2-40B4-BE49-F238E27FC236}">
                <a16:creationId xmlns:a16="http://schemas.microsoft.com/office/drawing/2014/main" id="{7E9B293F-1D8F-C47E-D533-09C4E0509F9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776A9544-EC24-B0AE-F42F-C862CC8323F4}"/>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203500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7EEC283-F096-652A-DFF0-3D1E57D6312F}"/>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3" name="Espace réservé du pied de page 2">
            <a:extLst>
              <a:ext uri="{FF2B5EF4-FFF2-40B4-BE49-F238E27FC236}">
                <a16:creationId xmlns:a16="http://schemas.microsoft.com/office/drawing/2014/main" id="{6B2E55FF-2016-E689-EE7D-283529BD8C8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F540C75-2426-9C2D-E997-AE1B3901B421}"/>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3309909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A58C39-93BD-2666-B566-B76F877843B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1E5FE59-D425-25F9-D763-F748D49302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C212B94-CE0E-E350-5AAC-DA62A7AD0E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1DC7F71-7C0F-4B78-67AB-5974CCCF42D4}"/>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6" name="Espace réservé du pied de page 5">
            <a:extLst>
              <a:ext uri="{FF2B5EF4-FFF2-40B4-BE49-F238E27FC236}">
                <a16:creationId xmlns:a16="http://schemas.microsoft.com/office/drawing/2014/main" id="{FC604436-8514-E911-0B93-07FB1923EF1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22E7A25-61E6-F05E-BF96-4A030F184B3A}"/>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399375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24DA34-5FE3-982E-D6A9-0A0C07519FBD}"/>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BC2B5CC-B0E2-7B39-5FC2-EE49EA4D22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D6904F9-1A55-2DFC-8FB5-42F0198445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A64CF3AF-3E88-CFC6-183C-F37AEF86699C}"/>
              </a:ext>
            </a:extLst>
          </p:cNvPr>
          <p:cNvSpPr>
            <a:spLocks noGrp="1"/>
          </p:cNvSpPr>
          <p:nvPr>
            <p:ph type="dt" sz="half" idx="10"/>
          </p:nvPr>
        </p:nvSpPr>
        <p:spPr/>
        <p:txBody>
          <a:bodyPr/>
          <a:lstStyle/>
          <a:p>
            <a:fld id="{282A154B-7D28-D348-A9BF-9847C3F8088A}" type="datetimeFigureOut">
              <a:rPr lang="fr-FR" smtClean="0"/>
              <a:t>13/03/2024</a:t>
            </a:fld>
            <a:endParaRPr lang="fr-FR"/>
          </a:p>
        </p:txBody>
      </p:sp>
      <p:sp>
        <p:nvSpPr>
          <p:cNvPr id="6" name="Espace réservé du pied de page 5">
            <a:extLst>
              <a:ext uri="{FF2B5EF4-FFF2-40B4-BE49-F238E27FC236}">
                <a16:creationId xmlns:a16="http://schemas.microsoft.com/office/drawing/2014/main" id="{661AF95A-D052-8B0E-82F3-F1B5344A1CC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8118333-75EC-D1EE-6C0F-BF8D71F08A9E}"/>
              </a:ext>
            </a:extLst>
          </p:cNvPr>
          <p:cNvSpPr>
            <a:spLocks noGrp="1"/>
          </p:cNvSpPr>
          <p:nvPr>
            <p:ph type="sldNum" sz="quarter" idx="12"/>
          </p:nvPr>
        </p:nvSpPr>
        <p:spPr/>
        <p:txBody>
          <a:bodyPr/>
          <a:lstStyle/>
          <a:p>
            <a:fld id="{F137250A-D623-5F4D-8826-BCA5E8D6576E}" type="slidenum">
              <a:rPr lang="fr-FR" smtClean="0"/>
              <a:t>‹N°›</a:t>
            </a:fld>
            <a:endParaRPr lang="fr-FR"/>
          </a:p>
        </p:txBody>
      </p:sp>
    </p:spTree>
    <p:extLst>
      <p:ext uri="{BB962C8B-B14F-4D97-AF65-F5344CB8AC3E}">
        <p14:creationId xmlns:p14="http://schemas.microsoft.com/office/powerpoint/2010/main" val="1396973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0F3E279-FF28-E0FE-7801-4F03F28C14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B5C28DE-1C47-5191-EEAB-7C53F36186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4F2AE75-58F8-4F36-98ED-A3D5F6B410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2A154B-7D28-D348-A9BF-9847C3F8088A}" type="datetimeFigureOut">
              <a:rPr lang="fr-FR" smtClean="0"/>
              <a:t>13/03/2024</a:t>
            </a:fld>
            <a:endParaRPr lang="fr-FR"/>
          </a:p>
        </p:txBody>
      </p:sp>
      <p:sp>
        <p:nvSpPr>
          <p:cNvPr id="5" name="Espace réservé du pied de page 4">
            <a:extLst>
              <a:ext uri="{FF2B5EF4-FFF2-40B4-BE49-F238E27FC236}">
                <a16:creationId xmlns:a16="http://schemas.microsoft.com/office/drawing/2014/main" id="{C421D651-3FF3-005D-CFA1-16E757D70A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5B1EF89-60C4-DF14-CCE2-73C2BB2989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37250A-D623-5F4D-8826-BCA5E8D6576E}" type="slidenum">
              <a:rPr lang="fr-FR" smtClean="0"/>
              <a:t>‹N°›</a:t>
            </a:fld>
            <a:endParaRPr lang="fr-FR"/>
          </a:p>
        </p:txBody>
      </p:sp>
    </p:spTree>
    <p:extLst>
      <p:ext uri="{BB962C8B-B14F-4D97-AF65-F5344CB8AC3E}">
        <p14:creationId xmlns:p14="http://schemas.microsoft.com/office/powerpoint/2010/main" val="662712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isns.fr/"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F4A302-3253-D01B-CD0A-D458814FC815}"/>
              </a:ext>
            </a:extLst>
          </p:cNvPr>
          <p:cNvSpPr>
            <a:spLocks noGrp="1"/>
          </p:cNvSpPr>
          <p:nvPr>
            <p:ph type="ctrTitle"/>
          </p:nvPr>
        </p:nvSpPr>
        <p:spPr>
          <a:xfrm>
            <a:off x="1274618" y="2151556"/>
            <a:ext cx="9144000" cy="2387600"/>
          </a:xfrm>
        </p:spPr>
        <p:txBody>
          <a:bodyPr/>
          <a:lstStyle/>
          <a:p>
            <a:r>
              <a:rPr lang="fr-FR" sz="1800" dirty="0">
                <a:solidFill>
                  <a:srgbClr val="000000"/>
                </a:solidFill>
                <a:effectLst/>
                <a:latin typeface="Helvetica" pitchFamily="2" charset="0"/>
                <a:ea typeface="Times New Roman" panose="02020603050405020304" pitchFamily="18" charset="0"/>
                <a:cs typeface="Times New Roman" panose="02020603050405020304" pitchFamily="18" charset="0"/>
              </a:rPr>
              <a:t> </a:t>
            </a:r>
            <a:br>
              <a:rPr lang="fr-FR" sz="1800" dirty="0">
                <a:effectLst/>
                <a:latin typeface="Calibri" panose="020F0502020204030204" pitchFamily="34" charset="0"/>
                <a:ea typeface="Calibri" panose="020F0502020204030204" pitchFamily="34" charset="0"/>
                <a:cs typeface="Times New Roman" panose="02020603050405020304" pitchFamily="18" charset="0"/>
              </a:rPr>
            </a:br>
            <a:r>
              <a:rPr lang="fr-FR" sz="3200" b="1" dirty="0">
                <a:solidFill>
                  <a:srgbClr val="000000"/>
                </a:solidFill>
                <a:effectLst/>
                <a:latin typeface="Helvetica" pitchFamily="2" charset="0"/>
                <a:ea typeface="Times New Roman" panose="02020603050405020304" pitchFamily="18" charset="0"/>
                <a:cs typeface="Times New Roman" panose="02020603050405020304" pitchFamily="18" charset="0"/>
              </a:rPr>
              <a:t>Réunion de lancement </a:t>
            </a:r>
            <a:r>
              <a:rPr lang="fr-FR" sz="3200" b="1">
                <a:solidFill>
                  <a:srgbClr val="000000"/>
                </a:solidFill>
                <a:effectLst/>
                <a:latin typeface="Helvetica" pitchFamily="2" charset="0"/>
                <a:ea typeface="Times New Roman" panose="02020603050405020304" pitchFamily="18" charset="0"/>
                <a:cs typeface="Times New Roman" panose="02020603050405020304" pitchFamily="18" charset="0"/>
              </a:rPr>
              <a:t>du projet</a:t>
            </a:r>
            <a:br>
              <a:rPr lang="fr-FR" sz="3200" b="1" dirty="0">
                <a:solidFill>
                  <a:srgbClr val="000000"/>
                </a:solidFill>
                <a:effectLst/>
                <a:latin typeface="Helvetica" pitchFamily="2" charset="0"/>
                <a:ea typeface="Times New Roman" panose="02020603050405020304" pitchFamily="18" charset="0"/>
                <a:cs typeface="Times New Roman" panose="02020603050405020304" pitchFamily="18" charset="0"/>
              </a:rPr>
            </a:br>
            <a:r>
              <a:rPr lang="fr-FR" sz="4000" b="1" dirty="0">
                <a:solidFill>
                  <a:srgbClr val="000000"/>
                </a:solidFill>
                <a:effectLst/>
                <a:latin typeface="Helvetica" pitchFamily="2" charset="0"/>
                <a:ea typeface="Times New Roman" panose="02020603050405020304" pitchFamily="18" charset="0"/>
                <a:cs typeface="Times New Roman" panose="02020603050405020304" pitchFamily="18" charset="0"/>
              </a:rPr>
              <a:t> Santé Numérique en Société (</a:t>
            </a:r>
            <a:r>
              <a:rPr lang="fr-FR" sz="4000" b="1" dirty="0" err="1">
                <a:solidFill>
                  <a:srgbClr val="000000"/>
                </a:solidFill>
                <a:effectLst/>
                <a:latin typeface="Helvetica" pitchFamily="2" charset="0"/>
                <a:ea typeface="Times New Roman" panose="02020603050405020304" pitchFamily="18" charset="0"/>
                <a:cs typeface="Times New Roman" panose="02020603050405020304" pitchFamily="18" charset="0"/>
              </a:rPr>
              <a:t>SaNSo</a:t>
            </a:r>
            <a:r>
              <a:rPr lang="fr-FR" sz="4000" b="1" dirty="0">
                <a:solidFill>
                  <a:srgbClr val="000000"/>
                </a:solidFill>
                <a:effectLst/>
                <a:latin typeface="Helvetica" pitchFamily="2" charset="0"/>
                <a:ea typeface="Times New Roman" panose="02020603050405020304" pitchFamily="18" charset="0"/>
                <a:cs typeface="Times New Roman" panose="02020603050405020304" pitchFamily="18" charset="0"/>
              </a:rPr>
              <a:t>) </a:t>
            </a:r>
            <a:br>
              <a:rPr lang="fr-FR" sz="4000" b="1" dirty="0">
                <a:solidFill>
                  <a:srgbClr val="000000"/>
                </a:solidFill>
                <a:effectLst/>
                <a:latin typeface="Helvetica" pitchFamily="2" charset="0"/>
                <a:ea typeface="Times New Roman" panose="02020603050405020304" pitchFamily="18" charset="0"/>
                <a:cs typeface="Times New Roman" panose="02020603050405020304" pitchFamily="18" charset="0"/>
              </a:rPr>
            </a:br>
            <a:r>
              <a:rPr lang="fr-FR" sz="3200" b="1" dirty="0">
                <a:solidFill>
                  <a:srgbClr val="000000"/>
                </a:solidFill>
                <a:effectLst/>
                <a:latin typeface="Helvetica" pitchFamily="2" charset="0"/>
                <a:ea typeface="Times New Roman" panose="02020603050405020304" pitchFamily="18" charset="0"/>
                <a:cs typeface="Times New Roman" panose="02020603050405020304" pitchFamily="18" charset="0"/>
              </a:rPr>
              <a:t>PEPR Santé numérique </a:t>
            </a:r>
            <a:endParaRPr lang="fr-FR" sz="3200" dirty="0"/>
          </a:p>
        </p:txBody>
      </p:sp>
      <p:sp>
        <p:nvSpPr>
          <p:cNvPr id="3" name="Sous-titre 2">
            <a:extLst>
              <a:ext uri="{FF2B5EF4-FFF2-40B4-BE49-F238E27FC236}">
                <a16:creationId xmlns:a16="http://schemas.microsoft.com/office/drawing/2014/main" id="{D5586EAE-68B1-57AD-4A7F-602B1ADEDAD3}"/>
              </a:ext>
            </a:extLst>
          </p:cNvPr>
          <p:cNvSpPr>
            <a:spLocks noGrp="1"/>
          </p:cNvSpPr>
          <p:nvPr>
            <p:ph type="subTitle" idx="1"/>
          </p:nvPr>
        </p:nvSpPr>
        <p:spPr>
          <a:xfrm>
            <a:off x="1524000" y="4706444"/>
            <a:ext cx="9144000" cy="1655762"/>
          </a:xfrm>
        </p:spPr>
        <p:txBody>
          <a:bodyPr/>
          <a:lstStyle/>
          <a:p>
            <a:pPr algn="ctr"/>
            <a:r>
              <a:rPr lang="fr-FR" sz="1800" b="1" dirty="0">
                <a:solidFill>
                  <a:srgbClr val="000000"/>
                </a:solidFill>
                <a:effectLst/>
                <a:latin typeface="Helvetica" pitchFamily="2" charset="0"/>
                <a:ea typeface="Times New Roman" panose="02020603050405020304" pitchFamily="18" charset="0"/>
                <a:cs typeface="Times New Roman" panose="02020603050405020304" pitchFamily="18" charset="0"/>
              </a:rPr>
              <a:t>Le 13 mars 2024, 9h00 - 13h30 -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pPr algn="ctr"/>
            <a:r>
              <a:rPr lang="fr-FR" sz="1800" b="1" dirty="0" err="1">
                <a:solidFill>
                  <a:srgbClr val="000000"/>
                </a:solidFill>
                <a:effectLst/>
                <a:latin typeface="Helvetica" pitchFamily="2" charset="0"/>
                <a:ea typeface="Times New Roman" panose="02020603050405020304" pitchFamily="18" charset="0"/>
                <a:cs typeface="Times New Roman" panose="02020603050405020304" pitchFamily="18" charset="0"/>
              </a:rPr>
              <a:t>PariSanté</a:t>
            </a:r>
            <a:r>
              <a:rPr lang="fr-FR" sz="1800" b="1" dirty="0">
                <a:solidFill>
                  <a:srgbClr val="000000"/>
                </a:solidFill>
                <a:effectLst/>
                <a:latin typeface="Helvetica" pitchFamily="2" charset="0"/>
                <a:ea typeface="Times New Roman" panose="02020603050405020304" pitchFamily="18" charset="0"/>
                <a:cs typeface="Times New Roman" panose="02020603050405020304" pitchFamily="18" charset="0"/>
              </a:rPr>
              <a:t> Campus – Rotonde</a:t>
            </a:r>
          </a:p>
          <a:p>
            <a:pPr algn="ctr"/>
            <a:endParaRPr lang="fr-FR" sz="1800" b="1" dirty="0">
              <a:solidFill>
                <a:srgbClr val="000000"/>
              </a:solidFill>
              <a:latin typeface="Helvetica" pitchFamily="2" charset="0"/>
              <a:ea typeface="Calibri" panose="020F0502020204030204" pitchFamily="34" charset="0"/>
              <a:cs typeface="Times New Roman" panose="02020603050405020304" pitchFamily="18" charset="0"/>
            </a:endParaRPr>
          </a:p>
          <a:p>
            <a:pPr algn="ctr"/>
            <a:endParaRPr lang="fr-FR" sz="1800" b="1" dirty="0">
              <a:solidFill>
                <a:srgbClr val="000000"/>
              </a:solidFill>
              <a:latin typeface="Helvetica" pitchFamily="2" charset="0"/>
              <a:ea typeface="Calibri" panose="020F0502020204030204" pitchFamily="34" charset="0"/>
              <a:cs typeface="Times New Roman" panose="02020603050405020304" pitchFamily="18" charset="0"/>
            </a:endParaRPr>
          </a:p>
        </p:txBody>
      </p:sp>
      <p:pic>
        <p:nvPicPr>
          <p:cNvPr id="6" name="Image 5">
            <a:extLst>
              <a:ext uri="{FF2B5EF4-FFF2-40B4-BE49-F238E27FC236}">
                <a16:creationId xmlns:a16="http://schemas.microsoft.com/office/drawing/2014/main" id="{8E30E2F2-F69B-9F4A-DC73-FE7CB82382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9691" y="495794"/>
            <a:ext cx="4927600" cy="1930400"/>
          </a:xfrm>
          <a:prstGeom prst="rect">
            <a:avLst/>
          </a:prstGeom>
        </p:spPr>
      </p:pic>
      <p:pic>
        <p:nvPicPr>
          <p:cNvPr id="7" name="Picture 2" descr="logo">
            <a:extLst>
              <a:ext uri="{FF2B5EF4-FFF2-40B4-BE49-F238E27FC236}">
                <a16:creationId xmlns:a16="http://schemas.microsoft.com/office/drawing/2014/main" id="{0A3D52F2-1236-B15E-7412-3A9522DA1F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6710" y="5496794"/>
            <a:ext cx="1985962" cy="10327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logo">
            <a:extLst>
              <a:ext uri="{FF2B5EF4-FFF2-40B4-BE49-F238E27FC236}">
                <a16:creationId xmlns:a16="http://schemas.microsoft.com/office/drawing/2014/main" id="{7B668140-2180-1D73-64DF-6EFE923ED9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27291" y="5285881"/>
            <a:ext cx="1076325" cy="107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3351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Data et quantification</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Activités de l’axe</a:t>
            </a:r>
          </a:p>
          <a:p>
            <a:pPr lvl="1"/>
            <a:r>
              <a:rPr lang="fr-FR" dirty="0"/>
              <a:t>Nouvelles enquêtes à venir avec l’arrivée de contrats doctoraux et postdoctoraux</a:t>
            </a:r>
          </a:p>
          <a:p>
            <a:pPr lvl="1"/>
            <a:r>
              <a:rPr lang="fr-FR" dirty="0"/>
              <a:t>Mise en place d’un séminaire d’axe</a:t>
            </a:r>
          </a:p>
          <a:p>
            <a:pPr lvl="1"/>
            <a:r>
              <a:rPr lang="fr-FR" dirty="0"/>
              <a:t>Participation à la revue </a:t>
            </a:r>
            <a:r>
              <a:rPr lang="fr-FR" i="1" dirty="0"/>
              <a:t>Données, Numérique, Santé en Société</a:t>
            </a:r>
            <a:endParaRPr lang="fr-FR" dirty="0"/>
          </a:p>
          <a:p>
            <a:pPr lvl="1"/>
            <a:r>
              <a:rPr lang="fr-FR" dirty="0"/>
              <a:t>Participation au séminaire général de l’ISNS « santé et </a:t>
            </a:r>
            <a:r>
              <a:rPr lang="fr-FR" dirty="0" err="1"/>
              <a:t>Big</a:t>
            </a:r>
            <a:r>
              <a:rPr lang="fr-FR" dirty="0"/>
              <a:t> Data »</a:t>
            </a:r>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3601580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Professions</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200" y="1825625"/>
            <a:ext cx="10354056" cy="4351338"/>
          </a:xfrm>
        </p:spPr>
        <p:txBody>
          <a:bodyPr>
            <a:normAutofit/>
          </a:bodyPr>
          <a:lstStyle/>
          <a:p>
            <a:r>
              <a:rPr lang="fr-FR" dirty="0"/>
              <a:t>Objectif : étudier le travail avec les données et ses transformations – nouveaux métiers, transformations des pratiques et de l’organisation du travail</a:t>
            </a:r>
          </a:p>
          <a:p>
            <a:r>
              <a:rPr lang="fr-FR" dirty="0"/>
              <a:t>Disciplines : sociologie du travail, de la santé, des sciences et de l’innovation</a:t>
            </a:r>
          </a:p>
          <a:p>
            <a:r>
              <a:rPr lang="fr-FR" dirty="0"/>
              <a:t>Objets d’enquêtes : espaces de soins de santé affectés par des processus de numérisation ; entreprises engagées dans le développement d’innovations numériques dans le soin, associations d’</a:t>
            </a:r>
            <a:r>
              <a:rPr lang="fr-FR" dirty="0" err="1"/>
              <a:t>usager⋅es</a:t>
            </a:r>
            <a:r>
              <a:rPr lang="fr-FR" dirty="0"/>
              <a:t>, autorités sanitaires…</a:t>
            </a:r>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1663525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Professions - Membres</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657694" y="2191385"/>
            <a:ext cx="11247120" cy="4351338"/>
          </a:xfrm>
        </p:spPr>
        <p:txBody>
          <a:bodyPr>
            <a:normAutofit/>
          </a:bodyPr>
          <a:lstStyle/>
          <a:p>
            <a:r>
              <a:rPr lang="fr-FR" b="1" dirty="0"/>
              <a:t>Luc Berlivet</a:t>
            </a:r>
            <a:r>
              <a:rPr lang="fr-FR" dirty="0"/>
              <a:t>, Politiste. CR CNRS. Cermes3 (Cnrs, Inserm, Paris Cité, EHESS)</a:t>
            </a:r>
          </a:p>
          <a:p>
            <a:r>
              <a:rPr lang="fr-FR" b="1" dirty="0"/>
              <a:t>Catherine Bourgain</a:t>
            </a:r>
            <a:r>
              <a:rPr lang="fr-FR" dirty="0"/>
              <a:t>, sociologue, généticienne. DR Inserm. Cermes3</a:t>
            </a:r>
          </a:p>
          <a:p>
            <a:r>
              <a:rPr lang="fr-FR" b="1" dirty="0"/>
              <a:t>Eric Dagiral</a:t>
            </a:r>
            <a:r>
              <a:rPr lang="fr-FR" dirty="0"/>
              <a:t>, Sociologue. MCU Paris Cité. </a:t>
            </a:r>
            <a:r>
              <a:rPr lang="fr-FR" dirty="0" err="1"/>
              <a:t>Cerlis</a:t>
            </a:r>
            <a:r>
              <a:rPr lang="fr-FR" dirty="0"/>
              <a:t> (Cnrs, Paris Cité, USN)</a:t>
            </a:r>
            <a:endParaRPr lang="fr-FR" sz="3200" dirty="0"/>
          </a:p>
          <a:p>
            <a:r>
              <a:rPr lang="fr-FR" b="1" dirty="0"/>
              <a:t>Alexandre </a:t>
            </a:r>
            <a:r>
              <a:rPr lang="fr-FR" b="1" dirty="0" err="1"/>
              <a:t>Mathieu-Fritz</a:t>
            </a:r>
            <a:r>
              <a:rPr lang="fr-FR" dirty="0"/>
              <a:t>, Sociologue, PU UGE. </a:t>
            </a:r>
            <a:r>
              <a:rPr lang="fr-FR" dirty="0" err="1"/>
              <a:t>Latts</a:t>
            </a:r>
            <a:r>
              <a:rPr lang="fr-FR" dirty="0"/>
              <a:t> (Cnrs, Ponts, UGE)</a:t>
            </a:r>
            <a:endParaRPr lang="fr-FR" sz="3200" dirty="0"/>
          </a:p>
          <a:p>
            <a:r>
              <a:rPr lang="fr-FR" b="1" dirty="0"/>
              <a:t>Olivier Martin</a:t>
            </a:r>
            <a:r>
              <a:rPr lang="fr-FR" dirty="0"/>
              <a:t>, Sociologue, statisticien. PU Paris Cité. </a:t>
            </a:r>
            <a:r>
              <a:rPr lang="fr-FR" dirty="0" err="1"/>
              <a:t>Cerlis</a:t>
            </a:r>
            <a:r>
              <a:rPr lang="fr-FR" dirty="0"/>
              <a:t> </a:t>
            </a:r>
            <a:endParaRPr lang="fr-FR" sz="3200" dirty="0"/>
          </a:p>
          <a:p>
            <a:r>
              <a:rPr lang="fr-FR" b="1" dirty="0"/>
              <a:t>Patrick Peretti-Watel, </a:t>
            </a:r>
            <a:r>
              <a:rPr lang="fr-FR" dirty="0"/>
              <a:t>Sociologue. DR INSERM. </a:t>
            </a:r>
            <a:r>
              <a:rPr lang="fr-FR" dirty="0" err="1"/>
              <a:t>Vitrome</a:t>
            </a:r>
            <a:r>
              <a:rPr lang="fr-FR" dirty="0"/>
              <a:t> (Inserm, AMU)</a:t>
            </a:r>
            <a:endParaRPr lang="fr-FR" sz="3200"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2584788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Professions - cadrage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Etudier les transformations du travail et des modalités du soin</a:t>
            </a:r>
          </a:p>
          <a:p>
            <a:pPr marL="0" indent="0">
              <a:buNone/>
            </a:pPr>
            <a:endParaRPr lang="fr-FR" dirty="0"/>
          </a:p>
          <a:p>
            <a:pPr lvl="1"/>
            <a:r>
              <a:rPr lang="fr-FR" sz="2800" dirty="0"/>
              <a:t>Quelles sont les nouvelles professions et comment s’intègrent-elles dans les organisations du soin préexistantes ?</a:t>
            </a:r>
          </a:p>
          <a:p>
            <a:pPr lvl="1"/>
            <a:r>
              <a:rPr lang="fr-FR" sz="2800" dirty="0"/>
              <a:t>Comment la  numérisation et les technologies numériques impactent le travail des professionnels ? L’expertise, les modalités de décision ? Les groupes professionnels ? </a:t>
            </a:r>
            <a:br>
              <a:rPr lang="fr-FR" sz="2800" dirty="0"/>
            </a:br>
            <a:r>
              <a:rPr lang="fr-FR" sz="2800" dirty="0"/>
              <a:t>L’organisation du travail ? Les relations soignants-patients ?</a:t>
            </a:r>
          </a:p>
          <a:p>
            <a:pPr lvl="1"/>
            <a:endParaRPr lang="fr-FR" dirty="0"/>
          </a:p>
          <a:p>
            <a:pPr lvl="1"/>
            <a:endParaRPr lang="fr-FR" dirty="0"/>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36346822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Professions - cadrage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Activités de l’axe</a:t>
            </a:r>
          </a:p>
          <a:p>
            <a:pPr lvl="1"/>
            <a:r>
              <a:rPr lang="fr-FR" dirty="0"/>
              <a:t>Recherches en cours sur algorithmes et greffe d’organes, routinisation de la génomique, effets des dispositifs de télémédecine…</a:t>
            </a:r>
          </a:p>
          <a:p>
            <a:pPr lvl="1"/>
            <a:endParaRPr lang="fr-FR" dirty="0"/>
          </a:p>
          <a:p>
            <a:pPr lvl="1"/>
            <a:r>
              <a:rPr lang="fr-FR" dirty="0"/>
              <a:t>Participation à la revue </a:t>
            </a:r>
            <a:r>
              <a:rPr lang="fr-FR" i="1" dirty="0"/>
              <a:t>Données, Numérique, Santé en Société</a:t>
            </a:r>
            <a:endParaRPr lang="fr-FR" dirty="0"/>
          </a:p>
          <a:p>
            <a:pPr lvl="1"/>
            <a:r>
              <a:rPr lang="fr-FR" dirty="0"/>
              <a:t>Participation au séminaire général de l’ISNS « santé et </a:t>
            </a:r>
            <a:r>
              <a:rPr lang="fr-FR" dirty="0" err="1"/>
              <a:t>Big</a:t>
            </a:r>
            <a:r>
              <a:rPr lang="fr-FR" dirty="0"/>
              <a:t> Data »</a:t>
            </a:r>
          </a:p>
          <a:p>
            <a:pPr lvl="1"/>
            <a:endParaRPr lang="fr-FR" dirty="0"/>
          </a:p>
          <a:p>
            <a:pPr lvl="1"/>
            <a:r>
              <a:rPr lang="fr-FR" dirty="0"/>
              <a:t>Nouvelle enquête – Giulia </a:t>
            </a:r>
            <a:r>
              <a:rPr lang="fr-FR" dirty="0" err="1"/>
              <a:t>Anichini</a:t>
            </a:r>
            <a:r>
              <a:rPr lang="fr-FR" dirty="0"/>
              <a:t> – médecine de la reproduction et nouvelles technologies de traitement d’image</a:t>
            </a:r>
          </a:p>
          <a:p>
            <a:pPr lvl="1"/>
            <a:endParaRPr lang="fr-FR" dirty="0"/>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804485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a:xfrm>
            <a:off x="838200" y="365125"/>
            <a:ext cx="8001000" cy="1325563"/>
          </a:xfrm>
        </p:spPr>
        <p:txBody>
          <a:bodyPr>
            <a:normAutofit/>
          </a:bodyPr>
          <a:lstStyle/>
          <a:p>
            <a:r>
              <a:rPr lang="fr-FR" dirty="0"/>
              <a:t>Axe Professions</a:t>
            </a:r>
            <a:endParaRPr lang="fr-FR" i="1"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fontScale="77500" lnSpcReduction="20000"/>
          </a:bodyPr>
          <a:lstStyle/>
          <a:p>
            <a:pPr marL="0" indent="0" algn="just">
              <a:buNone/>
            </a:pPr>
            <a:r>
              <a:rPr lang="fr-FR" sz="2800" b="1" dirty="0">
                <a:latin typeface="Arial" panose="020B0604020202020204" pitchFamily="34" charset="0"/>
                <a:cs typeface="Arial" panose="020B0604020202020204" pitchFamily="34" charset="0"/>
              </a:rPr>
              <a:t>Time Lapse et Médecine de la reproduction </a:t>
            </a:r>
            <a:r>
              <a:rPr lang="fr-FR" sz="2800" i="1" dirty="0">
                <a:latin typeface="Arial" panose="020B0604020202020204" pitchFamily="34" charset="0"/>
                <a:cs typeface="Arial" panose="020B0604020202020204" pitchFamily="34" charset="0"/>
              </a:rPr>
              <a:t>Giulia </a:t>
            </a:r>
            <a:r>
              <a:rPr lang="fr-FR" sz="2800" i="1" dirty="0" err="1">
                <a:latin typeface="Arial" panose="020B0604020202020204" pitchFamily="34" charset="0"/>
                <a:cs typeface="Arial" panose="020B0604020202020204" pitchFamily="34" charset="0"/>
              </a:rPr>
              <a:t>Anichini</a:t>
            </a:r>
            <a:endParaRPr lang="fr-FR" b="1" dirty="0"/>
          </a:p>
          <a:p>
            <a:pPr marL="0" indent="0" algn="just">
              <a:buNone/>
            </a:pPr>
            <a:r>
              <a:rPr lang="fr-FR" b="1" dirty="0"/>
              <a:t>Contexte de la recherche : </a:t>
            </a:r>
          </a:p>
          <a:p>
            <a:pPr marL="342900" indent="-342900" algn="just">
              <a:buFont typeface="Wingdings" panose="05000000000000000000" pitchFamily="2" charset="2"/>
              <a:buChar char="Ø"/>
            </a:pPr>
            <a:r>
              <a:rPr lang="fr-FR" dirty="0"/>
              <a:t>Développement d’outils IA pour l’aide à la décision médicale </a:t>
            </a:r>
          </a:p>
          <a:p>
            <a:pPr marL="342900" indent="-342900" algn="just">
              <a:buFont typeface="Wingdings" panose="05000000000000000000" pitchFamily="2" charset="2"/>
              <a:buChar char="Ø"/>
            </a:pPr>
            <a:r>
              <a:rPr lang="fr-FR" dirty="0"/>
              <a:t>Nombreuses spécialités médicales concernées (diagnostic; prédiction)</a:t>
            </a:r>
          </a:p>
          <a:p>
            <a:pPr marL="342900" indent="-342900" algn="just">
              <a:buFont typeface="Wingdings" panose="05000000000000000000" pitchFamily="2" charset="2"/>
              <a:buChar char="Ø"/>
            </a:pPr>
            <a:r>
              <a:rPr lang="fr-FR" dirty="0"/>
              <a:t>Importance des données d’imagerie</a:t>
            </a:r>
          </a:p>
          <a:p>
            <a:pPr marL="342900" indent="-342900" algn="just">
              <a:buFont typeface="Wingdings" panose="05000000000000000000" pitchFamily="2" charset="2"/>
              <a:buChar char="Ø"/>
            </a:pPr>
            <a:r>
              <a:rPr lang="fr-FR" dirty="0"/>
              <a:t>Peu d’études sur l’appropriation des outils d’IA par les professionnels et leur impact sur la classification et la décision médicale </a:t>
            </a:r>
          </a:p>
          <a:p>
            <a:pPr marL="0" indent="0" algn="just">
              <a:buNone/>
            </a:pPr>
            <a:r>
              <a:rPr lang="fr-FR" b="1" dirty="0"/>
              <a:t>Objets : </a:t>
            </a:r>
          </a:p>
          <a:p>
            <a:pPr marL="342900" indent="-342900" algn="just">
              <a:buFont typeface="Wingdings" panose="05000000000000000000" pitchFamily="2" charset="2"/>
              <a:buChar char="Ø"/>
            </a:pPr>
            <a:r>
              <a:rPr lang="fr-FR" i="1" dirty="0"/>
              <a:t>Time Lapse </a:t>
            </a:r>
            <a:r>
              <a:rPr lang="fr-FR" dirty="0"/>
              <a:t>(TL), incubateur de nouvelle génération pour la fécondation </a:t>
            </a:r>
            <a:br>
              <a:rPr lang="fr-FR" dirty="0"/>
            </a:br>
            <a:r>
              <a:rPr lang="fr-FR" i="1" dirty="0"/>
              <a:t>in vitro</a:t>
            </a:r>
            <a:endParaRPr lang="fr-FR" dirty="0"/>
          </a:p>
          <a:p>
            <a:pPr marL="342900" indent="-342900" algn="just">
              <a:buFont typeface="Wingdings" panose="05000000000000000000" pitchFamily="2" charset="2"/>
              <a:buChar char="Ø"/>
            </a:pPr>
            <a:r>
              <a:rPr lang="fr-FR" dirty="0"/>
              <a:t>Equipé d’outils algorithmiques pour classer les images et évaluer le développement embryonnaire et assister les biologistes dans le choix du « meilleur » embryon</a:t>
            </a:r>
          </a:p>
          <a:p>
            <a:pPr lvl="1"/>
            <a:endParaRPr lang="fr-FR" dirty="0"/>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839200" y="0"/>
            <a:ext cx="3228974" cy="1264959"/>
          </a:xfrm>
          <a:prstGeom prst="rect">
            <a:avLst/>
          </a:prstGeom>
        </p:spPr>
      </p:pic>
    </p:spTree>
    <p:extLst>
      <p:ext uri="{BB962C8B-B14F-4D97-AF65-F5344CB8AC3E}">
        <p14:creationId xmlns:p14="http://schemas.microsoft.com/office/powerpoint/2010/main" val="3252545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a:xfrm>
            <a:off x="838200" y="365125"/>
            <a:ext cx="8001000" cy="1325563"/>
          </a:xfrm>
        </p:spPr>
        <p:txBody>
          <a:bodyPr>
            <a:normAutofit/>
          </a:bodyPr>
          <a:lstStyle/>
          <a:p>
            <a:r>
              <a:rPr lang="fr-FR" dirty="0"/>
              <a:t>Axe Professions</a:t>
            </a:r>
            <a:endParaRPr lang="fr-FR" i="1"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409575" y="1825625"/>
            <a:ext cx="10944225" cy="4794250"/>
          </a:xfrm>
        </p:spPr>
        <p:txBody>
          <a:bodyPr>
            <a:normAutofit fontScale="92500"/>
          </a:bodyPr>
          <a:lstStyle/>
          <a:p>
            <a:pPr marL="0" indent="0" algn="just">
              <a:buNone/>
            </a:pPr>
            <a:r>
              <a:rPr lang="fr-FR" sz="2400" b="1" dirty="0">
                <a:latin typeface="Arial" panose="020B0604020202020204" pitchFamily="34" charset="0"/>
                <a:cs typeface="Arial" panose="020B0604020202020204" pitchFamily="34" charset="0"/>
              </a:rPr>
              <a:t>Time Lapse et Médecine de la reproduction </a:t>
            </a:r>
            <a:r>
              <a:rPr lang="fr-FR" sz="2400" i="1" dirty="0">
                <a:latin typeface="Arial" panose="020B0604020202020204" pitchFamily="34" charset="0"/>
                <a:cs typeface="Arial" panose="020B0604020202020204" pitchFamily="34" charset="0"/>
              </a:rPr>
              <a:t>Giulia </a:t>
            </a:r>
            <a:r>
              <a:rPr lang="fr-FR" sz="2400" i="1" dirty="0" err="1">
                <a:latin typeface="Arial" panose="020B0604020202020204" pitchFamily="34" charset="0"/>
                <a:cs typeface="Arial" panose="020B0604020202020204" pitchFamily="34" charset="0"/>
              </a:rPr>
              <a:t>Anichini</a:t>
            </a:r>
            <a:endParaRPr lang="fr-FR" sz="2400" b="1" dirty="0"/>
          </a:p>
          <a:p>
            <a:pPr marL="0" indent="0" algn="just">
              <a:buNone/>
            </a:pPr>
            <a:r>
              <a:rPr lang="fr-FR" sz="2400" b="1" dirty="0"/>
              <a:t>Questions </a:t>
            </a:r>
          </a:p>
          <a:p>
            <a:pPr marL="342900" indent="-342900" algn="just">
              <a:buFont typeface="Wingdings" panose="05000000000000000000" pitchFamily="2" charset="2"/>
              <a:buChar char="Ø"/>
            </a:pPr>
            <a:r>
              <a:rPr lang="fr-FR" sz="2400" dirty="0"/>
              <a:t>Dans quelles conditions les professionnels considèrent les évaluations automatisées comme fiables ? Quand s’en détournent-ils ? </a:t>
            </a:r>
          </a:p>
          <a:p>
            <a:pPr marL="342900" indent="-342900" algn="just">
              <a:buFont typeface="Wingdings" panose="05000000000000000000" pitchFamily="2" charset="2"/>
              <a:buChar char="Ø"/>
            </a:pPr>
            <a:r>
              <a:rPr lang="fr-FR" sz="2400" dirty="0"/>
              <a:t>L’expertise est-elle déplacée ? Quels critères de normalité s’imposent ? </a:t>
            </a:r>
          </a:p>
          <a:p>
            <a:pPr marL="0" indent="0" algn="just">
              <a:buNone/>
            </a:pPr>
            <a:r>
              <a:rPr lang="fr-FR" sz="2400" b="1" dirty="0"/>
              <a:t>Méthodes </a:t>
            </a:r>
          </a:p>
          <a:p>
            <a:pPr marL="0" indent="0" algn="just">
              <a:buNone/>
            </a:pPr>
            <a:r>
              <a:rPr lang="fr-FR" sz="2400" dirty="0"/>
              <a:t>Enquête socio-anthropologique auprès :</a:t>
            </a:r>
          </a:p>
          <a:p>
            <a:pPr marL="457200" indent="-457200">
              <a:buAutoNum type="arabicParenR"/>
            </a:pPr>
            <a:r>
              <a:rPr lang="fr-FR" sz="2400" dirty="0"/>
              <a:t>Ingénieurs, chercheur-e-s, biologistes engagé-e-s dans la conception d’outils pour l’aide à la décision du choix embryonnaire – entretiens</a:t>
            </a:r>
          </a:p>
          <a:p>
            <a:pPr marL="457200" indent="-457200">
              <a:buAutoNum type="arabicParenR"/>
            </a:pPr>
            <a:r>
              <a:rPr lang="fr-FR" sz="2400" dirty="0"/>
              <a:t>Médecins biologistes de plusieurs établissements - CHU Nantes ; CHU Bordeaux ; </a:t>
            </a:r>
            <a:r>
              <a:rPr lang="fr-FR" sz="2400" dirty="0" err="1"/>
              <a:t>PMAtlantique</a:t>
            </a:r>
            <a:r>
              <a:rPr lang="fr-FR" sz="2400" dirty="0"/>
              <a:t> - observation du travail</a:t>
            </a:r>
          </a:p>
          <a:p>
            <a:pPr marL="0" indent="0">
              <a:buNone/>
            </a:pPr>
            <a:r>
              <a:rPr lang="fr-FR" sz="2400" dirty="0"/>
              <a:t>Analyse des usages ; comparaison d’équipes/technologies/établissements privés-publics</a:t>
            </a:r>
          </a:p>
          <a:p>
            <a:pPr lvl="1"/>
            <a:endParaRPr lang="fr-FR" dirty="0"/>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839200" y="0"/>
            <a:ext cx="3228974" cy="1264959"/>
          </a:xfrm>
          <a:prstGeom prst="rect">
            <a:avLst/>
          </a:prstGeom>
        </p:spPr>
      </p:pic>
    </p:spTree>
    <p:extLst>
      <p:ext uri="{BB962C8B-B14F-4D97-AF65-F5344CB8AC3E}">
        <p14:creationId xmlns:p14="http://schemas.microsoft.com/office/powerpoint/2010/main" val="5540108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Politique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fontScale="77500" lnSpcReduction="20000"/>
          </a:bodyPr>
          <a:lstStyle/>
          <a:p>
            <a:r>
              <a:rPr lang="fr-FR" dirty="0"/>
              <a:t>Objectifs : </a:t>
            </a:r>
          </a:p>
          <a:p>
            <a:pPr marL="979488" indent="-211138">
              <a:buFont typeface="Wingdings" pitchFamily="2" charset="2"/>
              <a:buChar char="Ø"/>
            </a:pPr>
            <a:r>
              <a:rPr lang="fr-FR" dirty="0"/>
              <a:t>étudier la notion de donnée de santé en considération de l’approche One </a:t>
            </a:r>
            <a:r>
              <a:rPr lang="fr-FR" dirty="0" err="1"/>
              <a:t>Health</a:t>
            </a:r>
            <a:r>
              <a:rPr lang="fr-FR" dirty="0"/>
              <a:t>; </a:t>
            </a:r>
          </a:p>
          <a:p>
            <a:pPr marL="979488" indent="-211138">
              <a:buFont typeface="Wingdings" pitchFamily="2" charset="2"/>
              <a:buChar char="Ø"/>
            </a:pPr>
            <a:r>
              <a:rPr lang="fr-FR" dirty="0"/>
              <a:t>examiner le mouvement actuel de centralisation des données initiées par des entreprises privées et aujourd’hui promue par des autorités publiques, ainsi que le cadre et les difficultés à la mise en œuvre de cette centralisation;</a:t>
            </a:r>
          </a:p>
          <a:p>
            <a:pPr marL="979488" indent="-211138">
              <a:buFont typeface="Wingdings" pitchFamily="2" charset="2"/>
              <a:buChar char="Ø"/>
            </a:pPr>
            <a:r>
              <a:rPr lang="fr-FR" dirty="0"/>
              <a:t>envisager le double mouvement actuel de centralisation et de circulation des données de santé au regard des enjeux de protection de ces données (notamment au regard des droits classiquement reconnus aux individus à cette fin)</a:t>
            </a:r>
          </a:p>
          <a:p>
            <a:pPr marL="979488" indent="-211138">
              <a:buFont typeface="Wingdings" pitchFamily="2" charset="2"/>
              <a:buChar char="Ø"/>
            </a:pPr>
            <a:r>
              <a:rPr lang="fr-FR" dirty="0"/>
              <a:t>apprécier la pertinence des dispositifs juridiques existants face à un monde numérique globalisé et aux risques de dérives identifiés et/ou identifiables </a:t>
            </a:r>
          </a:p>
          <a:p>
            <a:r>
              <a:rPr lang="fr-FR" dirty="0"/>
              <a:t>Disciplines : principalement droit et anthropologie</a:t>
            </a:r>
          </a:p>
          <a:p>
            <a:r>
              <a:rPr lang="fr-FR" dirty="0"/>
              <a:t>Objets d’enquêtes : textes juridiques, recommandations, avis, entretiens; analyse du corpus juridique dans une perspective historique et de droit comparé, etc.</a:t>
            </a:r>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3083162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Politique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Membres</a:t>
            </a:r>
          </a:p>
          <a:p>
            <a:pPr lvl="1"/>
            <a:r>
              <a:rPr lang="fr-FR" b="1" dirty="0"/>
              <a:t>Elsa </a:t>
            </a:r>
            <a:r>
              <a:rPr lang="fr-FR" b="1" dirty="0" err="1"/>
              <a:t>Supiot</a:t>
            </a:r>
            <a:r>
              <a:rPr lang="fr-FR" dirty="0"/>
              <a:t>, Juriste, Professeure de droit privé à l’Université d’Angers, Centre Jean Bodin, en délégation à l’Université Paris 1, ISJPS</a:t>
            </a:r>
          </a:p>
          <a:p>
            <a:pPr lvl="1"/>
            <a:r>
              <a:rPr lang="fr-FR" b="1" dirty="0"/>
              <a:t>Frédéric Keck, </a:t>
            </a:r>
            <a:r>
              <a:rPr lang="fr-FR" dirty="0">
                <a:effectLst/>
                <a:ea typeface="Calibri" panose="020F0502020204030204" pitchFamily="34" charset="0"/>
              </a:rPr>
              <a:t>Anthropologue, Directeur de recherche au CNRS, membre du LAS </a:t>
            </a:r>
            <a:endParaRPr lang="fr-FR" b="1" dirty="0"/>
          </a:p>
          <a:p>
            <a:pPr lvl="1"/>
            <a:r>
              <a:rPr lang="fr-FR" b="1" dirty="0"/>
              <a:t>Christine </a:t>
            </a:r>
            <a:r>
              <a:rPr lang="fr-FR" b="1" dirty="0" err="1"/>
              <a:t>Noiville</a:t>
            </a:r>
            <a:r>
              <a:rPr lang="fr-FR" dirty="0"/>
              <a:t>, Juriste, Directrice de recherche CNRS, Université Paris 1 – Panthéon Sorbonne, ISJPS . </a:t>
            </a:r>
          </a:p>
          <a:p>
            <a:pPr lvl="1"/>
            <a:r>
              <a:rPr lang="fr-FR" b="1" dirty="0">
                <a:effectLst/>
                <a:ea typeface="Times New Roman" panose="02020603050405020304" pitchFamily="18" charset="0"/>
              </a:rPr>
              <a:t>Florence Weber</a:t>
            </a:r>
            <a:r>
              <a:rPr lang="fr-FR" dirty="0">
                <a:effectLst/>
                <a:ea typeface="Times New Roman" panose="02020603050405020304" pitchFamily="18" charset="0"/>
              </a:rPr>
              <a:t>, Sociologie et Anthropologie sociale, Professeure à l’ENS-PSL</a:t>
            </a:r>
            <a:endParaRPr lang="fr-FR" b="1" dirty="0"/>
          </a:p>
          <a:p>
            <a:pPr lvl="1"/>
            <a:r>
              <a:rPr lang="fr-FR" b="1" dirty="0"/>
              <a:t>Célia </a:t>
            </a:r>
            <a:r>
              <a:rPr lang="fr-FR" b="1" dirty="0" err="1"/>
              <a:t>Zolinsky</a:t>
            </a:r>
            <a:r>
              <a:rPr lang="fr-FR" dirty="0"/>
              <a:t>, Juriste, Professeure de droit privé à l’Université Paris 1 Panthéon-Sorbonne, IRJS. </a:t>
            </a:r>
          </a:p>
          <a:p>
            <a:pPr lvl="1"/>
            <a:r>
              <a:rPr lang="fr-FR" b="1" dirty="0"/>
              <a:t>Rébecca </a:t>
            </a:r>
            <a:r>
              <a:rPr lang="fr-FR" b="1" dirty="0" err="1"/>
              <a:t>Demoule</a:t>
            </a:r>
            <a:r>
              <a:rPr lang="fr-FR" dirty="0"/>
              <a:t>, post-doctorante, Université Paris 1 Panthéon-Sorbonne</a:t>
            </a:r>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3206021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Politique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200" y="1447808"/>
            <a:ext cx="10515600" cy="5126607"/>
          </a:xfrm>
        </p:spPr>
        <p:txBody>
          <a:bodyPr>
            <a:normAutofit/>
          </a:bodyPr>
          <a:lstStyle/>
          <a:p>
            <a:pPr marL="488950" indent="-466725" algn="just"/>
            <a:r>
              <a:rPr lang="fr-FR" sz="2400" b="1" dirty="0"/>
              <a:t>Etudier les données de santé en considération de l’approche One </a:t>
            </a:r>
            <a:r>
              <a:rPr lang="fr-FR" sz="2400" b="1" dirty="0" err="1"/>
              <a:t>Health</a:t>
            </a:r>
            <a:r>
              <a:rPr lang="fr-FR" sz="2400" b="1" dirty="0"/>
              <a:t>:</a:t>
            </a:r>
          </a:p>
          <a:p>
            <a:pPr marL="479425" indent="-457200" algn="just">
              <a:buFont typeface="Wingdings" pitchFamily="2" charset="2"/>
              <a:buChar char="Ø"/>
            </a:pPr>
            <a:r>
              <a:rPr lang="fr-FR" sz="2000" dirty="0">
                <a:effectLst/>
                <a:latin typeface="Arial" panose="020B0604020202020204" pitchFamily="34" charset="0"/>
                <a:ea typeface="Times New Roman" panose="02020603050405020304" pitchFamily="18" charset="0"/>
              </a:rPr>
              <a:t>Comment s’effectue la mutualisation des données entre des professions médicales aux formations historiquement, géographiquement et institutionnellement différentes ? </a:t>
            </a:r>
          </a:p>
          <a:p>
            <a:pPr marL="479425" indent="-457200" algn="just">
              <a:buFont typeface="Wingdings" pitchFamily="2" charset="2"/>
              <a:buChar char="Ø"/>
            </a:pPr>
            <a:r>
              <a:rPr lang="fr-FR" sz="2000" dirty="0">
                <a:effectLst/>
                <a:latin typeface="Arial" panose="020B0604020202020204" pitchFamily="34" charset="0"/>
                <a:ea typeface="Times New Roman" panose="02020603050405020304" pitchFamily="18" charset="0"/>
              </a:rPr>
              <a:t>Comment les épidémiologistes, les statisticiens et les informaticiens sont-ils entrés dans ce jeu de savoir et de pouvoir entre médecins, vétérinaires et écologues ?</a:t>
            </a:r>
            <a:r>
              <a:rPr lang="fr-FR" sz="2000" dirty="0">
                <a:effectLst/>
              </a:rPr>
              <a:t> </a:t>
            </a:r>
          </a:p>
          <a:p>
            <a:pPr marL="479425" indent="-457200" algn="just">
              <a:buFont typeface="Wingdings" pitchFamily="2" charset="2"/>
              <a:buChar char="Ø"/>
            </a:pPr>
            <a:r>
              <a:rPr lang="fr-FR" sz="2000" dirty="0">
                <a:effectLst/>
                <a:latin typeface="Arial" panose="020B0604020202020204" pitchFamily="34" charset="0"/>
                <a:ea typeface="Times New Roman" panose="02020603050405020304" pitchFamily="18" charset="0"/>
              </a:rPr>
              <a:t>quelle quantité de données est nécessaire pour justifier une approche One </a:t>
            </a:r>
            <a:r>
              <a:rPr lang="fr-FR" sz="2000" dirty="0" err="1">
                <a:effectLst/>
                <a:latin typeface="Arial" panose="020B0604020202020204" pitchFamily="34" charset="0"/>
                <a:ea typeface="Times New Roman" panose="02020603050405020304" pitchFamily="18" charset="0"/>
              </a:rPr>
              <a:t>Health</a:t>
            </a:r>
            <a:r>
              <a:rPr lang="fr-FR" sz="2000" dirty="0">
                <a:effectLst/>
                <a:latin typeface="Arial" panose="020B0604020202020204" pitchFamily="34" charset="0"/>
                <a:ea typeface="Times New Roman" panose="02020603050405020304" pitchFamily="18" charset="0"/>
              </a:rPr>
              <a:t> ?</a:t>
            </a:r>
            <a:r>
              <a:rPr lang="fr-FR" sz="2000" dirty="0">
                <a:effectLst/>
              </a:rPr>
              <a:t> </a:t>
            </a:r>
            <a:endParaRPr lang="fr-FR" sz="2000" dirty="0"/>
          </a:p>
          <a:p>
            <a:pPr marL="479425" indent="-457200" algn="just">
              <a:buFont typeface="Wingdings" pitchFamily="2" charset="2"/>
              <a:buChar char="Ø"/>
            </a:pPr>
            <a:r>
              <a:rPr lang="fr-FR" sz="2000" dirty="0">
                <a:effectLst/>
                <a:latin typeface="Arial" panose="020B0604020202020204" pitchFamily="34" charset="0"/>
                <a:ea typeface="Times New Roman" panose="02020603050405020304" pitchFamily="18" charset="0"/>
              </a:rPr>
              <a:t>Pourrait-il y avoir trop de données pour atteindre l’idéal d’une seule santé à l’échelle où une intervention est possible ?</a:t>
            </a:r>
            <a:r>
              <a:rPr lang="fr-FR" sz="2000" dirty="0">
                <a:effectLst/>
              </a:rPr>
              <a:t> </a:t>
            </a:r>
          </a:p>
          <a:p>
            <a:pPr marL="22225" indent="0" algn="just">
              <a:buNone/>
            </a:pPr>
            <a:endParaRPr lang="fr-FR" sz="1200" dirty="0"/>
          </a:p>
          <a:p>
            <a:pPr marL="477838" indent="-477838" algn="just"/>
            <a:r>
              <a:rPr lang="fr-FR" sz="2400" b="1" dirty="0"/>
              <a:t>Etudier la mise en place de  la centralisation et de la circulation facilitée des données de santé au regard des enjeux de protection de ces mêmes données:</a:t>
            </a:r>
          </a:p>
          <a:p>
            <a:pPr marL="490538" indent="-490538" algn="just">
              <a:buFont typeface="Wingdings" pitchFamily="2" charset="2"/>
              <a:buChar char="Ø"/>
            </a:pPr>
            <a:r>
              <a:rPr lang="fr-FR" sz="2000" dirty="0"/>
              <a:t>Quelles garanties sont prévues et quelles difficultés sont rencontrées pour la centralisation et le partage des données de santé?</a:t>
            </a:r>
          </a:p>
          <a:p>
            <a:pPr marL="490538" indent="-490538" algn="just">
              <a:buFont typeface="Wingdings" pitchFamily="2" charset="2"/>
              <a:buChar char="Ø"/>
            </a:pPr>
            <a:r>
              <a:rPr lang="fr-FR" sz="2000" dirty="0"/>
              <a:t>Quelle est la pertinence et l’effectivité des droits actuellement reconnus aux individus?</a:t>
            </a:r>
          </a:p>
          <a:p>
            <a:pPr marL="490538" indent="-490538" algn="just">
              <a:buFont typeface="Wingdings" pitchFamily="2" charset="2"/>
              <a:buChar char="Ø"/>
            </a:pPr>
            <a:endParaRPr lang="fr-FR" sz="2000"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322197" y="1254"/>
            <a:ext cx="3869802" cy="1516005"/>
          </a:xfrm>
          <a:prstGeom prst="rect">
            <a:avLst/>
          </a:prstGeom>
        </p:spPr>
      </p:pic>
    </p:spTree>
    <p:extLst>
      <p:ext uri="{BB962C8B-B14F-4D97-AF65-F5344CB8AC3E}">
        <p14:creationId xmlns:p14="http://schemas.microsoft.com/office/powerpoint/2010/main" val="2308672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ISNS : Projet scientifique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fontScale="92500" lnSpcReduction="20000"/>
          </a:bodyPr>
          <a:lstStyle/>
          <a:p>
            <a:r>
              <a:rPr lang="fr-FR" dirty="0"/>
              <a:t>ISNS est né du principe que la santé numérique a besoin des SHS pour se développer. </a:t>
            </a:r>
          </a:p>
          <a:p>
            <a:r>
              <a:rPr lang="fr-FR" dirty="0"/>
              <a:t>Joue une triple fonction de recherche, d’enseignement et d’intermédiaire entre les différents acteurs de </a:t>
            </a:r>
            <a:r>
              <a:rPr lang="fr-FR" dirty="0" err="1"/>
              <a:t>PariSanté</a:t>
            </a:r>
            <a:r>
              <a:rPr lang="fr-FR" dirty="0"/>
              <a:t> Campus. </a:t>
            </a:r>
          </a:p>
          <a:p>
            <a:r>
              <a:rPr lang="fr-FR" dirty="0"/>
              <a:t>Pour la recherche, définition de 4 axes qui se veulent pluridisciplinaires</a:t>
            </a:r>
          </a:p>
          <a:p>
            <a:pPr lvl="1"/>
            <a:r>
              <a:rPr lang="fr-FR" b="1" dirty="0"/>
              <a:t>Data et quantification </a:t>
            </a:r>
            <a:r>
              <a:rPr lang="fr-FR" dirty="0"/>
              <a:t>: production de connaissances, infrastructure des données, construction et usages de la quantification dans la production de connaissance. </a:t>
            </a:r>
          </a:p>
          <a:p>
            <a:pPr lvl="1"/>
            <a:r>
              <a:rPr lang="fr-FR" b="1" dirty="0"/>
              <a:t>Professions </a:t>
            </a:r>
            <a:r>
              <a:rPr lang="fr-FR" dirty="0"/>
              <a:t>: travail, emploi, nouveaux métiers du numérique en santé, biostatisticiens, nouveaux statuts professionnels. </a:t>
            </a:r>
          </a:p>
          <a:p>
            <a:pPr lvl="1"/>
            <a:r>
              <a:rPr lang="fr-FR" b="1" dirty="0"/>
              <a:t>Politique </a:t>
            </a:r>
            <a:r>
              <a:rPr lang="fr-FR" dirty="0"/>
              <a:t>: souveraineté, globalisme, participation citoyenne et des usagers. Structures des systèmes de santé publique nationaux dans un monde numérique globalisé ; prise en compte de la démocratie en santé ; gouvernement du vivant et des zoonoses. </a:t>
            </a:r>
          </a:p>
          <a:p>
            <a:pPr lvl="1"/>
            <a:r>
              <a:rPr lang="fr-FR" b="1" dirty="0"/>
              <a:t>Valeur </a:t>
            </a:r>
            <a:r>
              <a:rPr lang="fr-FR" dirty="0"/>
              <a:t>: innovation, valorisation, marchés, entreprises, service public. </a:t>
            </a:r>
          </a:p>
          <a:p>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1218071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Politique</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Activités de l’axe</a:t>
            </a:r>
          </a:p>
          <a:p>
            <a:pPr lvl="1"/>
            <a:r>
              <a:rPr lang="fr-FR" dirty="0">
                <a:effectLst/>
                <a:ea typeface="Times New Roman" panose="02020603050405020304" pitchFamily="18" charset="0"/>
              </a:rPr>
              <a:t>enquête de terrain auprès de l’Ecole de médecine tropicale de Jakob </a:t>
            </a:r>
            <a:r>
              <a:rPr lang="fr-FR" dirty="0" err="1">
                <a:effectLst/>
                <a:ea typeface="Times New Roman" panose="02020603050405020304" pitchFamily="18" charset="0"/>
              </a:rPr>
              <a:t>Zinstag</a:t>
            </a:r>
            <a:r>
              <a:rPr lang="fr-FR" dirty="0">
                <a:effectLst/>
                <a:ea typeface="Times New Roman" panose="02020603050405020304" pitchFamily="18" charset="0"/>
              </a:rPr>
              <a:t> à Bâle</a:t>
            </a:r>
            <a:r>
              <a:rPr lang="fr-FR" dirty="0">
                <a:effectLst/>
              </a:rPr>
              <a:t> par le ou la doctorante</a:t>
            </a:r>
          </a:p>
          <a:p>
            <a:pPr lvl="1"/>
            <a:r>
              <a:rPr lang="fr-FR" dirty="0"/>
              <a:t>Recherche textuelle en droit, alimentée par des échanges avec des protagonistes clés de la centralisation des données de santé en France et à l’échelle de l’Union européenne</a:t>
            </a:r>
          </a:p>
          <a:p>
            <a:pPr lvl="1"/>
            <a:r>
              <a:rPr lang="fr-FR" dirty="0"/>
              <a:t>Recherche sur la mise en œuvre des règles juridiques par les praticiens. Cas d’étude: la génétique et les données cérébrales</a:t>
            </a:r>
          </a:p>
          <a:p>
            <a:pPr lvl="1"/>
            <a:r>
              <a:rPr lang="fr-FR" dirty="0"/>
              <a:t>Participation à la revue </a:t>
            </a:r>
            <a:r>
              <a:rPr lang="fr-FR" i="1" dirty="0"/>
              <a:t>Données, Numérique, Santé en Société</a:t>
            </a:r>
            <a:endParaRPr lang="fr-FR" dirty="0"/>
          </a:p>
          <a:p>
            <a:pPr lvl="1"/>
            <a:r>
              <a:rPr lang="fr-FR" dirty="0"/>
              <a:t>Participation au séminaire général de l’ISNS « santé et </a:t>
            </a:r>
            <a:r>
              <a:rPr lang="fr-FR" dirty="0" err="1"/>
              <a:t>Big</a:t>
            </a:r>
            <a:r>
              <a:rPr lang="fr-FR" dirty="0"/>
              <a:t> Data »</a:t>
            </a:r>
          </a:p>
          <a:p>
            <a:pPr lvl="1"/>
            <a:endParaRPr lang="fr-FR" dirty="0"/>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26495049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200" y="1825625"/>
            <a:ext cx="10763250" cy="4351338"/>
          </a:xfrm>
        </p:spPr>
        <p:txBody>
          <a:bodyPr>
            <a:normAutofit/>
          </a:bodyPr>
          <a:lstStyle/>
          <a:p>
            <a:pPr marL="442913" indent="-442913">
              <a:lnSpc>
                <a:spcPct val="100000"/>
              </a:lnSpc>
              <a:spcBef>
                <a:spcPts val="0"/>
              </a:spcBef>
              <a:spcAft>
                <a:spcPts val="3000"/>
              </a:spcAft>
            </a:pPr>
            <a:r>
              <a:rPr lang="fr-FR" sz="2600" dirty="0">
                <a:solidFill>
                  <a:schemeClr val="accent2">
                    <a:lumMod val="75000"/>
                  </a:schemeClr>
                </a:solidFill>
                <a:latin typeface="Aptos" panose="020B0004020202020204" pitchFamily="34" charset="0"/>
              </a:rPr>
              <a:t>Questionner la valeur des données de santé</a:t>
            </a:r>
          </a:p>
          <a:p>
            <a:pPr marL="442913" indent="-442913">
              <a:lnSpc>
                <a:spcPct val="100000"/>
              </a:lnSpc>
              <a:spcBef>
                <a:spcPts val="0"/>
              </a:spcBef>
              <a:spcAft>
                <a:spcPts val="3000"/>
              </a:spcAft>
            </a:pPr>
            <a:r>
              <a:rPr lang="fr-FR" sz="2600" dirty="0">
                <a:latin typeface="Aptos" panose="020B0004020202020204" pitchFamily="34" charset="0"/>
              </a:rPr>
              <a:t>Discipline : économie</a:t>
            </a:r>
          </a:p>
          <a:p>
            <a:pPr marL="442913" indent="-442913">
              <a:lnSpc>
                <a:spcPct val="100000"/>
              </a:lnSpc>
              <a:spcBef>
                <a:spcPts val="0"/>
              </a:spcBef>
              <a:spcAft>
                <a:spcPts val="3000"/>
              </a:spcAft>
            </a:pPr>
            <a:r>
              <a:rPr lang="fr-FR" sz="2600" dirty="0">
                <a:latin typeface="Aptos" panose="020B0004020202020204" pitchFamily="34" charset="0"/>
              </a:rPr>
              <a:t>Données et enquêtes : SNDS, enquête SHARE, grandes enquêtes santé en population générale</a:t>
            </a:r>
          </a:p>
        </p:txBody>
      </p:sp>
      <p:sp>
        <p:nvSpPr>
          <p:cNvPr id="7" name="Titre 1">
            <a:extLst>
              <a:ext uri="{FF2B5EF4-FFF2-40B4-BE49-F238E27FC236}">
                <a16:creationId xmlns:a16="http://schemas.microsoft.com/office/drawing/2014/main" id="{33221A3A-58CE-EA04-D308-C40AEA08CA01}"/>
              </a:ext>
            </a:extLst>
          </p:cNvPr>
          <p:cNvSpPr>
            <a:spLocks noGrp="1"/>
          </p:cNvSpPr>
          <p:nvPr>
            <p:ph type="title"/>
          </p:nvPr>
        </p:nvSpPr>
        <p:spPr>
          <a:xfrm>
            <a:off x="838200" y="365125"/>
            <a:ext cx="10515600" cy="1325563"/>
          </a:xfrm>
        </p:spPr>
        <p:txBody>
          <a:bodyPr/>
          <a:lstStyle/>
          <a:p>
            <a:r>
              <a:rPr lang="fr-FR" dirty="0"/>
              <a:t>Axe Valeur</a:t>
            </a:r>
          </a:p>
        </p:txBody>
      </p:sp>
      <p:pic>
        <p:nvPicPr>
          <p:cNvPr id="8" name="Image 7">
            <a:extLst>
              <a:ext uri="{FF2B5EF4-FFF2-40B4-BE49-F238E27FC236}">
                <a16:creationId xmlns:a16="http://schemas.microsoft.com/office/drawing/2014/main" id="{18F8AE99-3F2A-5741-0696-63B348A7B355}"/>
              </a:ext>
            </a:extLst>
          </p:cNvPr>
          <p:cNvPicPr>
            <a:picLocks noChangeAspect="1"/>
          </p:cNvPicPr>
          <p:nvPr/>
        </p:nvPicPr>
        <p:blipFill>
          <a:blip r:embed="rId2"/>
          <a:stretch>
            <a:fillRect/>
          </a:stretch>
        </p:blipFill>
        <p:spPr>
          <a:xfrm>
            <a:off x="9031203" y="1"/>
            <a:ext cx="3160796" cy="1238250"/>
          </a:xfrm>
          <a:prstGeom prst="rect">
            <a:avLst/>
          </a:prstGeom>
        </p:spPr>
      </p:pic>
    </p:spTree>
    <p:extLst>
      <p:ext uri="{BB962C8B-B14F-4D97-AF65-F5344CB8AC3E}">
        <p14:creationId xmlns:p14="http://schemas.microsoft.com/office/powerpoint/2010/main" val="3820142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199" y="1825624"/>
            <a:ext cx="10829925" cy="4594029"/>
          </a:xfrm>
        </p:spPr>
        <p:txBody>
          <a:bodyPr>
            <a:noAutofit/>
          </a:bodyPr>
          <a:lstStyle/>
          <a:p>
            <a:pPr marL="0" indent="0">
              <a:lnSpc>
                <a:spcPct val="100000"/>
              </a:lnSpc>
              <a:spcAft>
                <a:spcPts val="600"/>
              </a:spcAft>
              <a:buNone/>
            </a:pPr>
            <a:r>
              <a:rPr lang="fr-FR" sz="2400" dirty="0">
                <a:solidFill>
                  <a:schemeClr val="accent2">
                    <a:lumMod val="75000"/>
                  </a:schemeClr>
                </a:solidFill>
                <a:latin typeface="Aptos" panose="020B0004020202020204" pitchFamily="34" charset="0"/>
              </a:rPr>
              <a:t>Valorisation des données de santé et notamment du SNDS</a:t>
            </a:r>
          </a:p>
          <a:p>
            <a:pPr marL="358775" lvl="1" indent="-357188">
              <a:lnSpc>
                <a:spcPct val="100000"/>
              </a:lnSpc>
              <a:spcBef>
                <a:spcPts val="2400"/>
              </a:spcBef>
              <a:spcAft>
                <a:spcPts val="1200"/>
              </a:spcAft>
            </a:pPr>
            <a:r>
              <a:rPr lang="fr-FR" b="1" dirty="0">
                <a:latin typeface="Aptos" panose="020B0004020202020204" pitchFamily="34" charset="0"/>
              </a:rPr>
              <a:t>Panorama des potentialités d’analyses du SNDS</a:t>
            </a:r>
          </a:p>
          <a:p>
            <a:pPr marL="811213" lvl="1" indent="-357188">
              <a:lnSpc>
                <a:spcPct val="100000"/>
              </a:lnSpc>
              <a:spcBef>
                <a:spcPts val="0"/>
              </a:spcBef>
              <a:spcAft>
                <a:spcPts val="1200"/>
              </a:spcAft>
              <a:buFont typeface="+mj-lt"/>
              <a:buAutoNum type="arabicPeriod"/>
            </a:pPr>
            <a:r>
              <a:rPr lang="fr-FR" sz="2000" dirty="0">
                <a:latin typeface="Aptos" panose="020B0004020202020204" pitchFamily="34" charset="0"/>
              </a:rPr>
              <a:t>Mesurer l'évolution de la consommation de soins et des dépenses de santé dans le temps</a:t>
            </a:r>
          </a:p>
          <a:p>
            <a:pPr marL="811213" lvl="1" indent="-368300">
              <a:lnSpc>
                <a:spcPct val="100000"/>
              </a:lnSpc>
              <a:spcBef>
                <a:spcPts val="0"/>
              </a:spcBef>
              <a:spcAft>
                <a:spcPts val="1200"/>
              </a:spcAft>
              <a:buFont typeface="+mj-lt"/>
              <a:buAutoNum type="arabicPeriod"/>
            </a:pPr>
            <a:r>
              <a:rPr lang="fr-FR" sz="2000" dirty="0">
                <a:latin typeface="Aptos" panose="020B0004020202020204" pitchFamily="34" charset="0"/>
              </a:rPr>
              <a:t>Comprendre l'impact de l’offre de soins sur la qualité des soins et le recours aux soins</a:t>
            </a:r>
          </a:p>
          <a:p>
            <a:pPr marL="811213" lvl="1" indent="-357188">
              <a:lnSpc>
                <a:spcPct val="100000"/>
              </a:lnSpc>
              <a:spcBef>
                <a:spcPts val="0"/>
              </a:spcBef>
              <a:spcAft>
                <a:spcPts val="1200"/>
              </a:spcAft>
              <a:buFont typeface="+mj-lt"/>
              <a:buAutoNum type="arabicPeriod"/>
            </a:pPr>
            <a:r>
              <a:rPr lang="fr-FR" sz="2000" dirty="0">
                <a:latin typeface="Aptos" panose="020B0004020202020204" pitchFamily="34" charset="0"/>
              </a:rPr>
              <a:t>Comprendre les déterminants de la demande de soins</a:t>
            </a:r>
          </a:p>
          <a:p>
            <a:pPr marL="458787" lvl="1" indent="-457200">
              <a:lnSpc>
                <a:spcPct val="100000"/>
              </a:lnSpc>
              <a:spcBef>
                <a:spcPts val="2400"/>
              </a:spcBef>
              <a:spcAft>
                <a:spcPts val="1200"/>
              </a:spcAft>
            </a:pPr>
            <a:r>
              <a:rPr lang="fr-FR" b="1" dirty="0">
                <a:latin typeface="Aptos" panose="020B0004020202020204" pitchFamily="34" charset="0"/>
              </a:rPr>
              <a:t>Appariements du SNDS ?</a:t>
            </a:r>
          </a:p>
          <a:p>
            <a:pPr marL="811213" lvl="1" indent="-357188">
              <a:lnSpc>
                <a:spcPct val="110000"/>
              </a:lnSpc>
              <a:spcBef>
                <a:spcPts val="0"/>
              </a:spcBef>
              <a:spcAft>
                <a:spcPts val="1200"/>
              </a:spcAft>
              <a:buFont typeface="+mj-lt"/>
              <a:buAutoNum type="arabicPeriod"/>
            </a:pPr>
            <a:r>
              <a:rPr lang="fr-FR" sz="2000" dirty="0">
                <a:latin typeface="Aptos" panose="020B0004020202020204" pitchFamily="34" charset="0"/>
              </a:rPr>
              <a:t>Faisabilité et coût d’opportunité des appariements du SNDS avec des données administratives (FIDELI…) et des grandes enquêtes (SNDS-SHARE)</a:t>
            </a:r>
            <a:endParaRPr lang="fr-FR" sz="2600" b="1" dirty="0">
              <a:latin typeface="Aptos" panose="020B0004020202020204" pitchFamily="34" charset="0"/>
            </a:endParaRPr>
          </a:p>
        </p:txBody>
      </p:sp>
      <p:sp>
        <p:nvSpPr>
          <p:cNvPr id="7" name="Titre 1">
            <a:extLst>
              <a:ext uri="{FF2B5EF4-FFF2-40B4-BE49-F238E27FC236}">
                <a16:creationId xmlns:a16="http://schemas.microsoft.com/office/drawing/2014/main" id="{A2E42238-80D7-5A1F-FCE5-B2D2D6FD0D76}"/>
              </a:ext>
            </a:extLst>
          </p:cNvPr>
          <p:cNvSpPr>
            <a:spLocks noGrp="1"/>
          </p:cNvSpPr>
          <p:nvPr>
            <p:ph type="title"/>
          </p:nvPr>
        </p:nvSpPr>
        <p:spPr>
          <a:xfrm>
            <a:off x="838200" y="365125"/>
            <a:ext cx="10515600" cy="1325563"/>
          </a:xfrm>
        </p:spPr>
        <p:txBody>
          <a:bodyPr/>
          <a:lstStyle/>
          <a:p>
            <a:r>
              <a:rPr lang="fr-FR" dirty="0"/>
              <a:t>Axe Valeur</a:t>
            </a:r>
          </a:p>
        </p:txBody>
      </p:sp>
      <p:pic>
        <p:nvPicPr>
          <p:cNvPr id="8" name="Image 7">
            <a:extLst>
              <a:ext uri="{FF2B5EF4-FFF2-40B4-BE49-F238E27FC236}">
                <a16:creationId xmlns:a16="http://schemas.microsoft.com/office/drawing/2014/main" id="{F85E0D9A-F431-0C8D-C14A-2FBB49182CC3}"/>
              </a:ext>
            </a:extLst>
          </p:cNvPr>
          <p:cNvPicPr>
            <a:picLocks noChangeAspect="1"/>
          </p:cNvPicPr>
          <p:nvPr/>
        </p:nvPicPr>
        <p:blipFill>
          <a:blip r:embed="rId2"/>
          <a:stretch>
            <a:fillRect/>
          </a:stretch>
        </p:blipFill>
        <p:spPr>
          <a:xfrm>
            <a:off x="9031203" y="1"/>
            <a:ext cx="3160796" cy="1238250"/>
          </a:xfrm>
          <a:prstGeom prst="rect">
            <a:avLst/>
          </a:prstGeom>
        </p:spPr>
      </p:pic>
    </p:spTree>
    <p:extLst>
      <p:ext uri="{BB962C8B-B14F-4D97-AF65-F5344CB8AC3E}">
        <p14:creationId xmlns:p14="http://schemas.microsoft.com/office/powerpoint/2010/main" val="1658320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199" y="1825624"/>
            <a:ext cx="10829925" cy="4594029"/>
          </a:xfrm>
        </p:spPr>
        <p:txBody>
          <a:bodyPr>
            <a:noAutofit/>
          </a:bodyPr>
          <a:lstStyle/>
          <a:p>
            <a:pPr marL="0" indent="0">
              <a:lnSpc>
                <a:spcPct val="100000"/>
              </a:lnSpc>
              <a:spcAft>
                <a:spcPts val="600"/>
              </a:spcAft>
              <a:buNone/>
            </a:pPr>
            <a:r>
              <a:rPr lang="fr-FR" sz="2400" dirty="0">
                <a:solidFill>
                  <a:schemeClr val="accent2">
                    <a:lumMod val="75000"/>
                  </a:schemeClr>
                </a:solidFill>
                <a:latin typeface="Aptos" panose="020B0004020202020204" pitchFamily="34" charset="0"/>
              </a:rPr>
              <a:t>Valeur « sociale » et économique des données de santé</a:t>
            </a:r>
          </a:p>
          <a:p>
            <a:pPr marL="358775" lvl="1" indent="-357188">
              <a:lnSpc>
                <a:spcPct val="100000"/>
              </a:lnSpc>
              <a:spcBef>
                <a:spcPts val="1200"/>
              </a:spcBef>
              <a:spcAft>
                <a:spcPts val="600"/>
              </a:spcAft>
            </a:pPr>
            <a:r>
              <a:rPr lang="fr-FR" sz="2300" b="1" dirty="0">
                <a:latin typeface="Aptos" panose="020B0004020202020204" pitchFamily="34" charset="0"/>
              </a:rPr>
              <a:t>Analyse de la disposition à payer pour les données de santé </a:t>
            </a:r>
            <a:r>
              <a:rPr lang="fr-FR" sz="2300" dirty="0">
                <a:latin typeface="Aptos" panose="020B0004020202020204" pitchFamily="34" charset="0"/>
              </a:rPr>
              <a:t>(de la société et des acteurs privés)</a:t>
            </a:r>
          </a:p>
          <a:p>
            <a:pPr marL="358775" lvl="1" indent="-357188">
              <a:lnSpc>
                <a:spcPct val="100000"/>
              </a:lnSpc>
              <a:spcBef>
                <a:spcPts val="1200"/>
              </a:spcBef>
              <a:spcAft>
                <a:spcPts val="600"/>
              </a:spcAft>
            </a:pPr>
            <a:r>
              <a:rPr lang="fr-FR" sz="2300" b="1" dirty="0">
                <a:latin typeface="Aptos" panose="020B0004020202020204" pitchFamily="34" charset="0"/>
              </a:rPr>
              <a:t>Enjeux de valeur autour de </a:t>
            </a:r>
            <a:r>
              <a:rPr lang="fr-FR" sz="2300" b="1" i="1" dirty="0">
                <a:latin typeface="Aptos" panose="020B0004020202020204" pitchFamily="34" charset="0"/>
              </a:rPr>
              <a:t>l’open data</a:t>
            </a:r>
          </a:p>
          <a:p>
            <a:pPr marL="368300" lvl="1" indent="-368300">
              <a:lnSpc>
                <a:spcPct val="100000"/>
              </a:lnSpc>
              <a:spcBef>
                <a:spcPts val="3000"/>
              </a:spcBef>
              <a:spcAft>
                <a:spcPts val="600"/>
              </a:spcAft>
              <a:buAutoNum type="arabicPeriod"/>
              <a:tabLst>
                <a:tab pos="1257300" algn="l"/>
              </a:tabLst>
            </a:pPr>
            <a:r>
              <a:rPr lang="fr-FR" sz="2300" dirty="0">
                <a:latin typeface="Aptos" panose="020B0004020202020204" pitchFamily="34" charset="0"/>
              </a:rPr>
              <a:t>Comment valoriser ce bien public ? Comment savoir ce que cela « rapporte » ? </a:t>
            </a:r>
          </a:p>
          <a:p>
            <a:pPr marL="368300" lvl="1" indent="-368300">
              <a:lnSpc>
                <a:spcPct val="100000"/>
              </a:lnSpc>
              <a:spcBef>
                <a:spcPts val="1200"/>
              </a:spcBef>
              <a:spcAft>
                <a:spcPts val="600"/>
              </a:spcAft>
              <a:buAutoNum type="arabicPeriod"/>
              <a:tabLst>
                <a:tab pos="1257300" algn="l"/>
              </a:tabLst>
            </a:pPr>
            <a:r>
              <a:rPr lang="fr-FR" sz="2300" dirty="0">
                <a:latin typeface="Aptos" panose="020B0004020202020204" pitchFamily="34" charset="0"/>
              </a:rPr>
              <a:t>Quel partage de la valeur ? Qui doit payer et qui doit être rémunéré ? </a:t>
            </a:r>
          </a:p>
          <a:p>
            <a:pPr marL="368300" lvl="1" indent="-368300">
              <a:lnSpc>
                <a:spcPct val="100000"/>
              </a:lnSpc>
              <a:spcBef>
                <a:spcPts val="1200"/>
              </a:spcBef>
              <a:spcAft>
                <a:spcPts val="600"/>
              </a:spcAft>
              <a:buAutoNum type="arabicPeriod"/>
              <a:tabLst>
                <a:tab pos="1257300" algn="l"/>
              </a:tabLst>
            </a:pPr>
            <a:r>
              <a:rPr lang="fr-FR" sz="2300" dirty="0">
                <a:latin typeface="Aptos" panose="020B0004020202020204" pitchFamily="34" charset="0"/>
              </a:rPr>
              <a:t>Quels sont les enjeux éthiques spécifiques associés à la production de valeur des données de santé ?</a:t>
            </a:r>
          </a:p>
        </p:txBody>
      </p:sp>
      <p:sp>
        <p:nvSpPr>
          <p:cNvPr id="7" name="Titre 1">
            <a:extLst>
              <a:ext uri="{FF2B5EF4-FFF2-40B4-BE49-F238E27FC236}">
                <a16:creationId xmlns:a16="http://schemas.microsoft.com/office/drawing/2014/main" id="{A2E42238-80D7-5A1F-FCE5-B2D2D6FD0D76}"/>
              </a:ext>
            </a:extLst>
          </p:cNvPr>
          <p:cNvSpPr>
            <a:spLocks noGrp="1"/>
          </p:cNvSpPr>
          <p:nvPr>
            <p:ph type="title"/>
          </p:nvPr>
        </p:nvSpPr>
        <p:spPr>
          <a:xfrm>
            <a:off x="838200" y="365125"/>
            <a:ext cx="10515600" cy="1325563"/>
          </a:xfrm>
        </p:spPr>
        <p:txBody>
          <a:bodyPr/>
          <a:lstStyle/>
          <a:p>
            <a:r>
              <a:rPr lang="fr-FR" dirty="0"/>
              <a:t>Axe Valeur</a:t>
            </a:r>
            <a:endParaRPr lang="fr-FR" b="1" dirty="0"/>
          </a:p>
        </p:txBody>
      </p:sp>
      <p:pic>
        <p:nvPicPr>
          <p:cNvPr id="2" name="Image 1">
            <a:extLst>
              <a:ext uri="{FF2B5EF4-FFF2-40B4-BE49-F238E27FC236}">
                <a16:creationId xmlns:a16="http://schemas.microsoft.com/office/drawing/2014/main" id="{5639162C-9476-34AF-62F2-3775A28E4A8B}"/>
              </a:ext>
            </a:extLst>
          </p:cNvPr>
          <p:cNvPicPr>
            <a:picLocks noChangeAspect="1"/>
          </p:cNvPicPr>
          <p:nvPr/>
        </p:nvPicPr>
        <p:blipFill>
          <a:blip r:embed="rId3"/>
          <a:stretch>
            <a:fillRect/>
          </a:stretch>
        </p:blipFill>
        <p:spPr>
          <a:xfrm>
            <a:off x="9031203" y="1"/>
            <a:ext cx="3160796" cy="1238250"/>
          </a:xfrm>
          <a:prstGeom prst="rect">
            <a:avLst/>
          </a:prstGeom>
        </p:spPr>
      </p:pic>
    </p:spTree>
    <p:extLst>
      <p:ext uri="{BB962C8B-B14F-4D97-AF65-F5344CB8AC3E}">
        <p14:creationId xmlns:p14="http://schemas.microsoft.com/office/powerpoint/2010/main" val="2125691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Valeur</a:t>
            </a:r>
            <a:endParaRPr lang="fr-FR" b="1" dirty="0"/>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199" y="1825624"/>
            <a:ext cx="10662501" cy="4744857"/>
          </a:xfrm>
        </p:spPr>
        <p:txBody>
          <a:bodyPr>
            <a:noAutofit/>
          </a:bodyPr>
          <a:lstStyle/>
          <a:p>
            <a:pPr marL="0" indent="0">
              <a:lnSpc>
                <a:spcPct val="100000"/>
              </a:lnSpc>
              <a:spcAft>
                <a:spcPts val="600"/>
              </a:spcAft>
              <a:buNone/>
            </a:pPr>
            <a:r>
              <a:rPr lang="fr-FR" sz="2400" dirty="0">
                <a:solidFill>
                  <a:schemeClr val="accent2">
                    <a:lumMod val="75000"/>
                  </a:schemeClr>
                </a:solidFill>
                <a:latin typeface="Aptos" panose="020B0004020202020204" pitchFamily="34" charset="0"/>
              </a:rPr>
              <a:t>Responsable de l’axe : </a:t>
            </a:r>
          </a:p>
          <a:p>
            <a:pPr lvl="1" indent="-327025">
              <a:lnSpc>
                <a:spcPct val="100000"/>
              </a:lnSpc>
              <a:spcBef>
                <a:spcPts val="0"/>
              </a:spcBef>
              <a:spcAft>
                <a:spcPts val="600"/>
              </a:spcAft>
              <a:tabLst>
                <a:tab pos="3314700" algn="l"/>
              </a:tabLst>
            </a:pPr>
            <a:r>
              <a:rPr lang="fr-FR" dirty="0">
                <a:solidFill>
                  <a:schemeClr val="accent2">
                    <a:lumMod val="75000"/>
                  </a:schemeClr>
                </a:solidFill>
                <a:latin typeface="Aptos" panose="020B0004020202020204" pitchFamily="34" charset="0"/>
              </a:rPr>
              <a:t>Mathilde Godard 	(CR CNRS, </a:t>
            </a:r>
            <a:r>
              <a:rPr lang="fr-FR" dirty="0" err="1">
                <a:solidFill>
                  <a:schemeClr val="accent2">
                    <a:lumMod val="75000"/>
                  </a:schemeClr>
                </a:solidFill>
                <a:latin typeface="Aptos" panose="020B0004020202020204" pitchFamily="34" charset="0"/>
              </a:rPr>
              <a:t>LEDa-Legos</a:t>
            </a:r>
            <a:r>
              <a:rPr lang="fr-FR" dirty="0">
                <a:solidFill>
                  <a:schemeClr val="accent2">
                    <a:lumMod val="75000"/>
                  </a:schemeClr>
                </a:solidFill>
                <a:latin typeface="Aptos" panose="020B0004020202020204" pitchFamily="34" charset="0"/>
              </a:rPr>
              <a:t>, Dauphine – PSL)</a:t>
            </a:r>
          </a:p>
          <a:p>
            <a:pPr marL="0" indent="0">
              <a:lnSpc>
                <a:spcPct val="100000"/>
              </a:lnSpc>
              <a:spcBef>
                <a:spcPts val="3000"/>
              </a:spcBef>
              <a:spcAft>
                <a:spcPts val="600"/>
              </a:spcAft>
              <a:buNone/>
            </a:pPr>
            <a:r>
              <a:rPr lang="fr-FR" sz="2400" dirty="0">
                <a:latin typeface="Aptos" panose="020B0004020202020204" pitchFamily="34" charset="0"/>
              </a:rPr>
              <a:t>Contributeurs :</a:t>
            </a:r>
          </a:p>
          <a:p>
            <a:pPr lvl="1" indent="-327025">
              <a:lnSpc>
                <a:spcPct val="100000"/>
              </a:lnSpc>
              <a:spcBef>
                <a:spcPts val="0"/>
              </a:spcBef>
              <a:spcAft>
                <a:spcPts val="700"/>
              </a:spcAft>
              <a:tabLst>
                <a:tab pos="3314700" algn="l"/>
              </a:tabLst>
            </a:pPr>
            <a:r>
              <a:rPr lang="fr-FR" sz="1900" dirty="0">
                <a:latin typeface="Aptos" panose="020B0004020202020204" pitchFamily="34" charset="0"/>
              </a:rPr>
              <a:t>Louis Arnault	(IR, </a:t>
            </a:r>
            <a:r>
              <a:rPr lang="fr-FR" sz="1900" dirty="0" err="1">
                <a:latin typeface="Aptos" panose="020B0004020202020204" pitchFamily="34" charset="0"/>
              </a:rPr>
              <a:t>LEDa-Legos</a:t>
            </a:r>
            <a:r>
              <a:rPr lang="fr-FR" sz="1900" dirty="0">
                <a:latin typeface="Aptos" panose="020B0004020202020204" pitchFamily="34" charset="0"/>
              </a:rPr>
              <a:t>, SHARE-France, Dauphine – PSL)</a:t>
            </a:r>
          </a:p>
          <a:p>
            <a:pPr lvl="1" indent="-327025">
              <a:lnSpc>
                <a:spcPct val="100000"/>
              </a:lnSpc>
              <a:spcBef>
                <a:spcPts val="0"/>
              </a:spcBef>
              <a:spcAft>
                <a:spcPts val="700"/>
              </a:spcAft>
              <a:tabLst>
                <a:tab pos="3314700" algn="l"/>
              </a:tabLst>
            </a:pPr>
            <a:r>
              <a:rPr lang="fr-FR" sz="1900" dirty="0">
                <a:latin typeface="Aptos" panose="020B0004020202020204" pitchFamily="34" charset="0"/>
              </a:rPr>
              <a:t>Cécile Charles	(IE, </a:t>
            </a:r>
            <a:r>
              <a:rPr lang="fr-FR" sz="1900" dirty="0" err="1">
                <a:latin typeface="Aptos" panose="020B0004020202020204" pitchFamily="34" charset="0"/>
              </a:rPr>
              <a:t>LEDa-Legos</a:t>
            </a:r>
            <a:r>
              <a:rPr lang="fr-FR" sz="1900" dirty="0">
                <a:latin typeface="Aptos" panose="020B0004020202020204" pitchFamily="34" charset="0"/>
              </a:rPr>
              <a:t>, Dauphine – PSL)</a:t>
            </a:r>
          </a:p>
          <a:p>
            <a:pPr lvl="1" indent="-327025">
              <a:lnSpc>
                <a:spcPct val="100000"/>
              </a:lnSpc>
              <a:spcBef>
                <a:spcPts val="0"/>
              </a:spcBef>
              <a:spcAft>
                <a:spcPts val="700"/>
              </a:spcAft>
              <a:tabLst>
                <a:tab pos="3314700" algn="l"/>
              </a:tabLst>
            </a:pPr>
            <a:r>
              <a:rPr lang="fr-FR" sz="1900" dirty="0">
                <a:latin typeface="Aptos" panose="020B0004020202020204" pitchFamily="34" charset="0"/>
              </a:rPr>
              <a:t>Sébastien </a:t>
            </a:r>
            <a:r>
              <a:rPr lang="fr-FR" sz="1900" dirty="0" err="1">
                <a:latin typeface="Aptos" panose="020B0004020202020204" pitchFamily="34" charset="0"/>
              </a:rPr>
              <a:t>Cochinard</a:t>
            </a:r>
            <a:r>
              <a:rPr lang="fr-FR" sz="1900" dirty="0">
                <a:latin typeface="Aptos" panose="020B0004020202020204" pitchFamily="34" charset="0"/>
              </a:rPr>
              <a:t> 	(MCF, LIRAES, Université Paris Cité)</a:t>
            </a:r>
          </a:p>
          <a:p>
            <a:pPr lvl="1" indent="-327025">
              <a:lnSpc>
                <a:spcPct val="100000"/>
              </a:lnSpc>
              <a:spcBef>
                <a:spcPts val="0"/>
              </a:spcBef>
              <a:spcAft>
                <a:spcPts val="700"/>
              </a:spcAft>
              <a:tabLst>
                <a:tab pos="3314700" algn="l"/>
              </a:tabLst>
            </a:pPr>
            <a:r>
              <a:rPr lang="fr-FR" sz="1900" dirty="0">
                <a:latin typeface="Aptos" panose="020B0004020202020204" pitchFamily="34" charset="0"/>
              </a:rPr>
              <a:t>Brigitte </a:t>
            </a:r>
            <a:r>
              <a:rPr lang="fr-FR" sz="1900" dirty="0" err="1">
                <a:latin typeface="Aptos" panose="020B0004020202020204" pitchFamily="34" charset="0"/>
              </a:rPr>
              <a:t>Dormont</a:t>
            </a:r>
            <a:r>
              <a:rPr lang="fr-FR" sz="1900" dirty="0">
                <a:latin typeface="Aptos" panose="020B0004020202020204" pitchFamily="34" charset="0"/>
              </a:rPr>
              <a:t> 	(PR émérite, </a:t>
            </a:r>
            <a:r>
              <a:rPr lang="fr-FR" sz="1900" dirty="0" err="1">
                <a:latin typeface="Aptos" panose="020B0004020202020204" pitchFamily="34" charset="0"/>
              </a:rPr>
              <a:t>LEDa-Legos</a:t>
            </a:r>
            <a:r>
              <a:rPr lang="fr-FR" sz="1900" dirty="0">
                <a:latin typeface="Aptos" panose="020B0004020202020204" pitchFamily="34" charset="0"/>
              </a:rPr>
              <a:t>, Dauphine – PSL)</a:t>
            </a:r>
          </a:p>
          <a:p>
            <a:pPr lvl="1" indent="-327025">
              <a:lnSpc>
                <a:spcPct val="100000"/>
              </a:lnSpc>
              <a:spcBef>
                <a:spcPts val="0"/>
              </a:spcBef>
              <a:spcAft>
                <a:spcPts val="700"/>
              </a:spcAft>
              <a:tabLst>
                <a:tab pos="3314700" algn="l"/>
              </a:tabLst>
            </a:pPr>
            <a:r>
              <a:rPr lang="fr-FR" sz="1900" dirty="0">
                <a:latin typeface="Aptos" panose="020B0004020202020204" pitchFamily="34" charset="0"/>
              </a:rPr>
              <a:t>Daniel Herrera Araujo 	(MCF, </a:t>
            </a:r>
            <a:r>
              <a:rPr lang="fr-FR" sz="1900" dirty="0" err="1">
                <a:latin typeface="Aptos" panose="020B0004020202020204" pitchFamily="34" charset="0"/>
              </a:rPr>
              <a:t>LEDa</a:t>
            </a:r>
            <a:r>
              <a:rPr lang="fr-FR" sz="1900" dirty="0">
                <a:latin typeface="Aptos" panose="020B0004020202020204" pitchFamily="34" charset="0"/>
              </a:rPr>
              <a:t>-CGEMP, Dauphine – PSL)</a:t>
            </a:r>
          </a:p>
          <a:p>
            <a:pPr lvl="1" indent="-327025">
              <a:lnSpc>
                <a:spcPct val="100000"/>
              </a:lnSpc>
              <a:spcBef>
                <a:spcPts val="0"/>
              </a:spcBef>
              <a:spcAft>
                <a:spcPts val="700"/>
              </a:spcAft>
              <a:tabLst>
                <a:tab pos="3314700" algn="l"/>
              </a:tabLst>
            </a:pPr>
            <a:r>
              <a:rPr lang="fr-FR" sz="1900" dirty="0">
                <a:latin typeface="Aptos" panose="020B0004020202020204" pitchFamily="34" charset="0"/>
              </a:rPr>
              <a:t>Florence Jusot	(PR, </a:t>
            </a:r>
            <a:r>
              <a:rPr lang="fr-FR" sz="1900" dirty="0" err="1">
                <a:latin typeface="Aptos" panose="020B0004020202020204" pitchFamily="34" charset="0"/>
              </a:rPr>
              <a:t>LEDa-Legos</a:t>
            </a:r>
            <a:r>
              <a:rPr lang="fr-FR" sz="1900" dirty="0">
                <a:latin typeface="Aptos" panose="020B0004020202020204" pitchFamily="34" charset="0"/>
              </a:rPr>
              <a:t>, , SHARE-France, Dauphine – PSL)</a:t>
            </a:r>
          </a:p>
          <a:p>
            <a:pPr lvl="1" indent="-327025">
              <a:lnSpc>
                <a:spcPct val="100000"/>
              </a:lnSpc>
              <a:spcBef>
                <a:spcPts val="0"/>
              </a:spcBef>
              <a:spcAft>
                <a:spcPts val="700"/>
              </a:spcAft>
              <a:tabLst>
                <a:tab pos="3314700" algn="l"/>
              </a:tabLst>
            </a:pPr>
            <a:r>
              <a:rPr lang="fr-FR" sz="1900" dirty="0">
                <a:latin typeface="Aptos" panose="020B0004020202020204" pitchFamily="34" charset="0"/>
              </a:rPr>
              <a:t>Elsa Perdrix	(MCF, </a:t>
            </a:r>
            <a:r>
              <a:rPr lang="fr-FR" sz="1900" dirty="0" err="1">
                <a:latin typeface="Aptos" panose="020B0004020202020204" pitchFamily="34" charset="0"/>
              </a:rPr>
              <a:t>LEDa-Legos</a:t>
            </a:r>
            <a:r>
              <a:rPr lang="fr-FR" sz="1900" dirty="0">
                <a:latin typeface="Aptos" panose="020B0004020202020204" pitchFamily="34" charset="0"/>
              </a:rPr>
              <a:t>, Dauphine – PSL)</a:t>
            </a:r>
          </a:p>
          <a:p>
            <a:pPr lvl="1" indent="-327025">
              <a:lnSpc>
                <a:spcPct val="100000"/>
              </a:lnSpc>
              <a:spcBef>
                <a:spcPts val="0"/>
              </a:spcBef>
              <a:spcAft>
                <a:spcPts val="700"/>
              </a:spcAft>
              <a:tabLst>
                <a:tab pos="3314700" algn="l"/>
              </a:tabLst>
            </a:pPr>
            <a:r>
              <a:rPr lang="fr-FR" sz="1900" dirty="0">
                <a:latin typeface="Aptos" panose="020B0004020202020204" pitchFamily="34" charset="0"/>
              </a:rPr>
              <a:t>Thomas Renaud	(IR, </a:t>
            </a:r>
            <a:r>
              <a:rPr lang="fr-FR" sz="1900" dirty="0" err="1">
                <a:latin typeface="Aptos" panose="020B0004020202020204" pitchFamily="34" charset="0"/>
              </a:rPr>
              <a:t>LEDa-Legos</a:t>
            </a:r>
            <a:r>
              <a:rPr lang="fr-FR" sz="1900" dirty="0">
                <a:latin typeface="Aptos" panose="020B0004020202020204" pitchFamily="34" charset="0"/>
              </a:rPr>
              <a:t>, SHARE-France, Dauphine – PSL)</a:t>
            </a:r>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9031203" y="1"/>
            <a:ext cx="3160796" cy="1238250"/>
          </a:xfrm>
          <a:prstGeom prst="rect">
            <a:avLst/>
          </a:prstGeom>
        </p:spPr>
      </p:pic>
    </p:spTree>
    <p:extLst>
      <p:ext uri="{BB962C8B-B14F-4D97-AF65-F5344CB8AC3E}">
        <p14:creationId xmlns:p14="http://schemas.microsoft.com/office/powerpoint/2010/main" val="3816034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Valeur</a:t>
            </a:r>
            <a:endParaRPr lang="fr-FR" b="1" dirty="0"/>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199" y="1554162"/>
            <a:ext cx="10515601" cy="4744857"/>
          </a:xfrm>
        </p:spPr>
        <p:txBody>
          <a:bodyPr>
            <a:noAutofit/>
          </a:bodyPr>
          <a:lstStyle/>
          <a:p>
            <a:pPr marL="0" indent="0">
              <a:lnSpc>
                <a:spcPct val="100000"/>
              </a:lnSpc>
              <a:spcAft>
                <a:spcPts val="600"/>
              </a:spcAft>
              <a:buNone/>
            </a:pPr>
            <a:r>
              <a:rPr lang="fr-FR" sz="4000" dirty="0"/>
              <a:t>La collection DNSS</a:t>
            </a:r>
            <a:endParaRPr lang="fr-FR" sz="2600" dirty="0">
              <a:solidFill>
                <a:schemeClr val="accent2">
                  <a:lumMod val="75000"/>
                </a:schemeClr>
              </a:solidFill>
            </a:endParaRPr>
          </a:p>
          <a:p>
            <a:pPr marL="0" indent="0">
              <a:lnSpc>
                <a:spcPct val="100000"/>
              </a:lnSpc>
              <a:spcAft>
                <a:spcPts val="600"/>
              </a:spcAft>
              <a:buNone/>
            </a:pPr>
            <a:r>
              <a:rPr lang="fr-FR" sz="2600" dirty="0">
                <a:solidFill>
                  <a:schemeClr val="accent2">
                    <a:lumMod val="75000"/>
                  </a:schemeClr>
                </a:solidFill>
              </a:rPr>
              <a:t>Collection de notes de synthèse de l’ISNS (partenariat équipe SHARE-France)</a:t>
            </a:r>
          </a:p>
          <a:p>
            <a:pPr marL="0" indent="0">
              <a:lnSpc>
                <a:spcPct val="100000"/>
              </a:lnSpc>
              <a:spcBef>
                <a:spcPts val="2400"/>
              </a:spcBef>
              <a:spcAft>
                <a:spcPts val="600"/>
              </a:spcAft>
              <a:buNone/>
            </a:pPr>
            <a:r>
              <a:rPr lang="fr-FR" sz="2600" dirty="0"/>
              <a:t>Vocation éditoriale </a:t>
            </a:r>
          </a:p>
          <a:p>
            <a:pPr lvl="1" indent="-327025">
              <a:lnSpc>
                <a:spcPct val="100000"/>
              </a:lnSpc>
              <a:spcBef>
                <a:spcPts val="0"/>
              </a:spcBef>
              <a:spcAft>
                <a:spcPts val="900"/>
              </a:spcAft>
            </a:pPr>
            <a:r>
              <a:rPr lang="fr-FR" sz="2000" dirty="0"/>
              <a:t>Contribuer à la compréhension du développement de la santé numérique et des infrastructures de données de santé à la lumière des travaux SaNSo</a:t>
            </a:r>
          </a:p>
          <a:p>
            <a:pPr lvl="1" indent="-327025">
              <a:lnSpc>
                <a:spcPct val="100000"/>
              </a:lnSpc>
              <a:spcBef>
                <a:spcPts val="0"/>
              </a:spcBef>
              <a:spcAft>
                <a:spcPts val="900"/>
              </a:spcAft>
            </a:pPr>
            <a:r>
              <a:rPr lang="fr-FR" sz="2000" dirty="0"/>
              <a:t>Valoriser des recherches empiriques mobilisant des données de santé, notamment l’enquête SHARE</a:t>
            </a:r>
          </a:p>
          <a:p>
            <a:pPr marL="0" indent="0">
              <a:lnSpc>
                <a:spcPct val="100000"/>
              </a:lnSpc>
              <a:spcBef>
                <a:spcPts val="2400"/>
              </a:spcBef>
              <a:spcAft>
                <a:spcPts val="600"/>
              </a:spcAft>
              <a:buNone/>
            </a:pPr>
            <a:r>
              <a:rPr lang="fr-FR" sz="2600" dirty="0"/>
              <a:t>Perspective de vulgarisation et d’éclairage de la décision publique</a:t>
            </a:r>
          </a:p>
          <a:p>
            <a:pPr marL="0" indent="0">
              <a:lnSpc>
                <a:spcPct val="100000"/>
              </a:lnSpc>
              <a:spcBef>
                <a:spcPts val="2400"/>
              </a:spcBef>
              <a:spcAft>
                <a:spcPts val="600"/>
              </a:spcAft>
              <a:buNone/>
            </a:pPr>
            <a:r>
              <a:rPr lang="fr-FR" sz="2600" dirty="0"/>
              <a:t>Rythme trimestriel</a:t>
            </a:r>
          </a:p>
        </p:txBody>
      </p:sp>
      <p:pic>
        <p:nvPicPr>
          <p:cNvPr id="6" name="Image 5" descr="Une image contenant texte, Police, capture d’écran, ligne&#10;&#10;Description générée automatiquement">
            <a:extLst>
              <a:ext uri="{FF2B5EF4-FFF2-40B4-BE49-F238E27FC236}">
                <a16:creationId xmlns:a16="http://schemas.microsoft.com/office/drawing/2014/main" id="{700F23BB-F39B-C044-720B-6B7D28528AF4}"/>
              </a:ext>
            </a:extLst>
          </p:cNvPr>
          <p:cNvPicPr>
            <a:picLocks noChangeAspect="1"/>
          </p:cNvPicPr>
          <p:nvPr/>
        </p:nvPicPr>
        <p:blipFill>
          <a:blip r:embed="rId2"/>
          <a:stretch>
            <a:fillRect/>
          </a:stretch>
        </p:blipFill>
        <p:spPr>
          <a:xfrm>
            <a:off x="5467349" y="752969"/>
            <a:ext cx="4862513" cy="1469426"/>
          </a:xfrm>
          <a:prstGeom prst="rect">
            <a:avLst/>
          </a:prstGeom>
        </p:spPr>
      </p:pic>
    </p:spTree>
    <p:extLst>
      <p:ext uri="{BB962C8B-B14F-4D97-AF65-F5344CB8AC3E}">
        <p14:creationId xmlns:p14="http://schemas.microsoft.com/office/powerpoint/2010/main" val="3063998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a:xfrm>
            <a:off x="838200" y="1816099"/>
            <a:ext cx="10687050" cy="4746625"/>
          </a:xfrm>
        </p:spPr>
        <p:txBody>
          <a:bodyPr>
            <a:noAutofit/>
          </a:bodyPr>
          <a:lstStyle/>
          <a:p>
            <a:pPr marL="0" lvl="1" indent="0">
              <a:lnSpc>
                <a:spcPct val="100000"/>
              </a:lnSpc>
              <a:spcBef>
                <a:spcPts val="2400"/>
              </a:spcBef>
              <a:buNone/>
            </a:pPr>
            <a:r>
              <a:rPr lang="fr-FR" dirty="0">
                <a:solidFill>
                  <a:schemeClr val="accent2">
                    <a:lumMod val="75000"/>
                  </a:schemeClr>
                </a:solidFill>
                <a:latin typeface="Aptos" panose="020B0004020202020204" pitchFamily="34" charset="0"/>
              </a:rPr>
              <a:t>SHARE = Infrastructure européenne de recherche sur le « vieillissement »</a:t>
            </a:r>
          </a:p>
          <a:p>
            <a:pPr lvl="1" indent="-327025">
              <a:lnSpc>
                <a:spcPct val="100000"/>
              </a:lnSpc>
              <a:spcBef>
                <a:spcPts val="700"/>
              </a:spcBef>
            </a:pPr>
            <a:r>
              <a:rPr lang="fr-FR" sz="1900" b="1" dirty="0">
                <a:latin typeface="Aptos" panose="020B0004020202020204" pitchFamily="34" charset="0"/>
              </a:rPr>
              <a:t>Thématiques : </a:t>
            </a:r>
            <a:r>
              <a:rPr lang="fr-FR" sz="1900" dirty="0">
                <a:latin typeface="Aptos" panose="020B0004020202020204" pitchFamily="34" charset="0"/>
              </a:rPr>
              <a:t>santé et soins, emploi et retraite, situation socio-économique et financière, relations sociales et familiales, conditions de vie et de logement…</a:t>
            </a:r>
          </a:p>
          <a:p>
            <a:pPr lvl="1" indent="-327025">
              <a:lnSpc>
                <a:spcPct val="100000"/>
              </a:lnSpc>
              <a:spcBef>
                <a:spcPts val="700"/>
              </a:spcBef>
            </a:pPr>
            <a:r>
              <a:rPr lang="fr-FR" sz="1900" b="1" dirty="0">
                <a:latin typeface="Aptos" panose="020B0004020202020204" pitchFamily="34" charset="0"/>
              </a:rPr>
              <a:t>Finalités :</a:t>
            </a:r>
            <a:r>
              <a:rPr lang="fr-FR" sz="1900" dirty="0">
                <a:latin typeface="Aptos" panose="020B0004020202020204" pitchFamily="34" charset="0"/>
              </a:rPr>
              <a:t> produire des données d’enquête internationales en open data et un corpus de connaissances sur le « vieillissement » pour orienter la décision publique</a:t>
            </a:r>
          </a:p>
          <a:p>
            <a:pPr lvl="1" indent="-327025">
              <a:lnSpc>
                <a:spcPct val="100000"/>
              </a:lnSpc>
              <a:spcBef>
                <a:spcPts val="700"/>
              </a:spcBef>
            </a:pPr>
            <a:r>
              <a:rPr lang="fr-FR" sz="1900" b="1" dirty="0">
                <a:latin typeface="Aptos" panose="020B0004020202020204" pitchFamily="34" charset="0"/>
              </a:rPr>
              <a:t>Outils :</a:t>
            </a:r>
            <a:r>
              <a:rPr lang="fr-FR" sz="1900" dirty="0">
                <a:latin typeface="Aptos" panose="020B0004020202020204" pitchFamily="34" charset="0"/>
              </a:rPr>
              <a:t> enquête bisannuelle en population générale + enquêtes satellites ponctuelles</a:t>
            </a:r>
          </a:p>
          <a:p>
            <a:pPr lvl="1" indent="-327025">
              <a:lnSpc>
                <a:spcPct val="100000"/>
              </a:lnSpc>
              <a:spcBef>
                <a:spcPts val="700"/>
              </a:spcBef>
            </a:pPr>
            <a:r>
              <a:rPr lang="fr-FR" sz="1900" b="1" dirty="0">
                <a:latin typeface="Aptos" panose="020B0004020202020204" pitchFamily="34" charset="0"/>
              </a:rPr>
              <a:t>Pilotage : </a:t>
            </a:r>
            <a:r>
              <a:rPr lang="fr-FR" sz="1900" dirty="0">
                <a:latin typeface="Aptos" panose="020B0004020202020204" pitchFamily="34" charset="0"/>
              </a:rPr>
              <a:t>équipe dédiée du </a:t>
            </a:r>
            <a:r>
              <a:rPr lang="fr-FR" sz="1900" dirty="0" err="1">
                <a:latin typeface="Aptos" panose="020B0004020202020204" pitchFamily="34" charset="0"/>
              </a:rPr>
              <a:t>LEDa-Legos</a:t>
            </a:r>
            <a:r>
              <a:rPr lang="fr-FR" sz="1900" dirty="0">
                <a:latin typeface="Aptos" panose="020B0004020202020204" pitchFamily="34" charset="0"/>
              </a:rPr>
              <a:t> </a:t>
            </a:r>
          </a:p>
          <a:p>
            <a:pPr marL="0" lvl="1" indent="0">
              <a:lnSpc>
                <a:spcPct val="100000"/>
              </a:lnSpc>
              <a:spcBef>
                <a:spcPts val="3000"/>
              </a:spcBef>
              <a:buNone/>
            </a:pPr>
            <a:r>
              <a:rPr lang="fr-FR" dirty="0">
                <a:solidFill>
                  <a:schemeClr val="accent2">
                    <a:lumMod val="75000"/>
                  </a:schemeClr>
                </a:solidFill>
                <a:latin typeface="Aptos" panose="020B0004020202020204" pitchFamily="34" charset="0"/>
              </a:rPr>
              <a:t>Intégration dans l’ISNS</a:t>
            </a:r>
          </a:p>
          <a:p>
            <a:pPr lvl="1" indent="-327025">
              <a:lnSpc>
                <a:spcPct val="100000"/>
              </a:lnSpc>
              <a:spcBef>
                <a:spcPts val="700"/>
              </a:spcBef>
            </a:pPr>
            <a:r>
              <a:rPr lang="fr-FR" sz="1900" dirty="0">
                <a:latin typeface="Aptos" panose="020B0004020202020204" pitchFamily="34" charset="0"/>
              </a:rPr>
              <a:t>Ingénierie en lien avec les infrastructures de données (PGD…)</a:t>
            </a:r>
          </a:p>
          <a:p>
            <a:pPr lvl="1" indent="-327025">
              <a:lnSpc>
                <a:spcPct val="100000"/>
              </a:lnSpc>
              <a:spcBef>
                <a:spcPts val="700"/>
              </a:spcBef>
            </a:pPr>
            <a:r>
              <a:rPr lang="fr-FR" sz="1900" dirty="0">
                <a:latin typeface="Aptos" panose="020B0004020202020204" pitchFamily="34" charset="0"/>
              </a:rPr>
              <a:t>Pilotage éditorial de la collection DNSS</a:t>
            </a:r>
          </a:p>
          <a:p>
            <a:pPr lvl="1" indent="-327025">
              <a:lnSpc>
                <a:spcPct val="100000"/>
              </a:lnSpc>
              <a:spcBef>
                <a:spcPts val="700"/>
              </a:spcBef>
            </a:pPr>
            <a:r>
              <a:rPr lang="fr-FR" sz="1900" dirty="0">
                <a:latin typeface="Aptos" panose="020B0004020202020204" pitchFamily="34" charset="0"/>
              </a:rPr>
              <a:t>Travaux d’appariement SNDS-SHARE</a:t>
            </a:r>
          </a:p>
          <a:p>
            <a:pPr lvl="1" indent="-327025">
              <a:lnSpc>
                <a:spcPct val="100000"/>
              </a:lnSpc>
              <a:spcBef>
                <a:spcPts val="700"/>
              </a:spcBef>
            </a:pPr>
            <a:r>
              <a:rPr lang="fr-FR" sz="1900" dirty="0">
                <a:latin typeface="Aptos" panose="020B0004020202020204" pitchFamily="34" charset="0"/>
              </a:rPr>
              <a:t>Workshop « Valeur des données de santé »</a:t>
            </a:r>
          </a:p>
        </p:txBody>
      </p:sp>
      <p:sp>
        <p:nvSpPr>
          <p:cNvPr id="7" name="Titre 1">
            <a:extLst>
              <a:ext uri="{FF2B5EF4-FFF2-40B4-BE49-F238E27FC236}">
                <a16:creationId xmlns:a16="http://schemas.microsoft.com/office/drawing/2014/main" id="{18754BAE-7667-3968-EB6C-5B05436C997D}"/>
              </a:ext>
            </a:extLst>
          </p:cNvPr>
          <p:cNvSpPr>
            <a:spLocks noGrp="1"/>
          </p:cNvSpPr>
          <p:nvPr>
            <p:ph type="title"/>
          </p:nvPr>
        </p:nvSpPr>
        <p:spPr>
          <a:xfrm>
            <a:off x="838200" y="365125"/>
            <a:ext cx="10515600" cy="1325563"/>
          </a:xfrm>
        </p:spPr>
        <p:txBody>
          <a:bodyPr/>
          <a:lstStyle/>
          <a:p>
            <a:r>
              <a:rPr lang="fr-FR" dirty="0"/>
              <a:t>Axe Valeur - Le projet SHARE-France</a:t>
            </a:r>
            <a:endParaRPr lang="fr-FR" b="1" dirty="0"/>
          </a:p>
        </p:txBody>
      </p:sp>
      <p:pic>
        <p:nvPicPr>
          <p:cNvPr id="8" name="Image 7" descr="Une image contenant capture d’écran, Police, texte, Graphique&#10;&#10;Description générée automatiquement">
            <a:extLst>
              <a:ext uri="{FF2B5EF4-FFF2-40B4-BE49-F238E27FC236}">
                <a16:creationId xmlns:a16="http://schemas.microsoft.com/office/drawing/2014/main" id="{D850CBAD-A2C8-C983-26BD-F6CBFAD3D3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34399" y="369315"/>
            <a:ext cx="3354705" cy="566612"/>
          </a:xfrm>
          <a:prstGeom prst="rect">
            <a:avLst/>
          </a:prstGeom>
        </p:spPr>
      </p:pic>
    </p:spTree>
    <p:extLst>
      <p:ext uri="{BB962C8B-B14F-4D97-AF65-F5344CB8AC3E}">
        <p14:creationId xmlns:p14="http://schemas.microsoft.com/office/powerpoint/2010/main" val="869100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FB35FF-732C-8C4D-8383-8DA348E8C1A4}"/>
              </a:ext>
            </a:extLst>
          </p:cNvPr>
          <p:cNvSpPr>
            <a:spLocks noGrp="1"/>
          </p:cNvSpPr>
          <p:nvPr>
            <p:ph type="title"/>
          </p:nvPr>
        </p:nvSpPr>
        <p:spPr/>
        <p:txBody>
          <a:bodyPr/>
          <a:lstStyle/>
          <a:p>
            <a:r>
              <a:rPr lang="fr-FR" dirty="0"/>
              <a:t>ISNS : Ressources</a:t>
            </a:r>
          </a:p>
        </p:txBody>
      </p:sp>
      <p:sp>
        <p:nvSpPr>
          <p:cNvPr id="3" name="Espace réservé du contenu 2">
            <a:extLst>
              <a:ext uri="{FF2B5EF4-FFF2-40B4-BE49-F238E27FC236}">
                <a16:creationId xmlns:a16="http://schemas.microsoft.com/office/drawing/2014/main" id="{4E63A2C0-546C-CE4A-93C4-8E22185CD5BB}"/>
              </a:ext>
            </a:extLst>
          </p:cNvPr>
          <p:cNvSpPr>
            <a:spLocks noGrp="1"/>
          </p:cNvSpPr>
          <p:nvPr>
            <p:ph idx="1"/>
          </p:nvPr>
        </p:nvSpPr>
        <p:spPr/>
        <p:txBody>
          <a:bodyPr>
            <a:normAutofit/>
          </a:bodyPr>
          <a:lstStyle/>
          <a:p>
            <a:r>
              <a:rPr lang="fr-FR" b="1" dirty="0"/>
              <a:t>Création en 2019 : </a:t>
            </a:r>
          </a:p>
          <a:p>
            <a:pPr lvl="1"/>
            <a:r>
              <a:rPr lang="fr-FR" b="1" dirty="0"/>
              <a:t>financement PSL 120 000 € </a:t>
            </a:r>
            <a:r>
              <a:rPr lang="fr-FR" dirty="0"/>
              <a:t>sur deux ans. </a:t>
            </a:r>
          </a:p>
          <a:p>
            <a:pPr lvl="2"/>
            <a:r>
              <a:rPr lang="fr-FR" b="1" dirty="0"/>
              <a:t>un Post-doc, </a:t>
            </a:r>
            <a:r>
              <a:rPr lang="fr-FR" dirty="0"/>
              <a:t>18 mois, à Aude-Marie Lalanne </a:t>
            </a:r>
            <a:r>
              <a:rPr lang="fr-FR" dirty="0" err="1"/>
              <a:t>Berdouticq</a:t>
            </a:r>
            <a:r>
              <a:rPr lang="fr-FR" dirty="0"/>
              <a:t> : « histoire des données de santé ». Travaille en collaboration avec la Stratégie Data de la HAS (P.-A. </a:t>
            </a:r>
            <a:r>
              <a:rPr lang="fr-FR" dirty="0" err="1"/>
              <a:t>Jachiet</a:t>
            </a:r>
            <a:r>
              <a:rPr lang="fr-FR" dirty="0"/>
              <a:t>). </a:t>
            </a:r>
            <a:r>
              <a:rPr lang="fr-FR" dirty="0">
                <a:effectLst/>
              </a:rPr>
              <a:t> </a:t>
            </a:r>
          </a:p>
          <a:p>
            <a:pPr lvl="2"/>
            <a:r>
              <a:rPr lang="fr-FR" dirty="0"/>
              <a:t>un </a:t>
            </a:r>
            <a:r>
              <a:rPr lang="fr-FR" b="1" dirty="0"/>
              <a:t>Post-doc </a:t>
            </a:r>
            <a:r>
              <a:rPr lang="fr-FR" dirty="0"/>
              <a:t>6 mois, </a:t>
            </a:r>
            <a:r>
              <a:rPr lang="fr-FR" dirty="0" err="1"/>
              <a:t>Siyu</a:t>
            </a:r>
            <a:r>
              <a:rPr lang="fr-FR" dirty="0"/>
              <a:t> Li : « Idéologie politique des données de santé ».</a:t>
            </a:r>
          </a:p>
          <a:p>
            <a:pPr lvl="1"/>
            <a:r>
              <a:rPr lang="fr-FR" b="1" dirty="0"/>
              <a:t>Post-doc </a:t>
            </a:r>
            <a:r>
              <a:rPr lang="fr-FR" dirty="0"/>
              <a:t>Chaire Ile de France 2,5 ans Quentin Dufour : « Socio-histoire de l’enquête </a:t>
            </a:r>
            <a:r>
              <a:rPr lang="fr-FR" dirty="0" err="1"/>
              <a:t>Epicov</a:t>
            </a:r>
            <a:r>
              <a:rPr lang="fr-FR" dirty="0"/>
              <a:t> »</a:t>
            </a:r>
          </a:p>
          <a:p>
            <a:pPr lvl="1"/>
            <a:r>
              <a:rPr lang="fr-FR" dirty="0"/>
              <a:t>2 salles </a:t>
            </a:r>
            <a:r>
              <a:rPr lang="fr-FR" b="1" dirty="0"/>
              <a:t>fournies par </a:t>
            </a:r>
            <a:r>
              <a:rPr lang="fr-FR" b="1" dirty="0" err="1"/>
              <a:t>PariSanté</a:t>
            </a:r>
            <a:r>
              <a:rPr lang="fr-FR" b="1" dirty="0"/>
              <a:t> Campus. </a:t>
            </a:r>
            <a:endParaRPr lang="fr-FR" dirty="0"/>
          </a:p>
          <a:p>
            <a:r>
              <a:rPr lang="fr-FR" b="1" dirty="0"/>
              <a:t>En projet : </a:t>
            </a:r>
          </a:p>
          <a:p>
            <a:pPr lvl="2"/>
            <a:r>
              <a:rPr lang="fr-FR" b="1" dirty="0"/>
              <a:t>Résidence artistique</a:t>
            </a:r>
            <a:r>
              <a:rPr lang="fr-FR" dirty="0"/>
              <a:t>, à </a:t>
            </a:r>
            <a:r>
              <a:rPr lang="fr-FR" dirty="0" err="1"/>
              <a:t>PariSanté</a:t>
            </a:r>
            <a:r>
              <a:rPr lang="fr-FR" dirty="0"/>
              <a:t> Campus, 6 mois par an.  </a:t>
            </a:r>
          </a:p>
          <a:p>
            <a:pPr lvl="2"/>
            <a:r>
              <a:rPr lang="fr-FR" dirty="0"/>
              <a:t>« </a:t>
            </a:r>
            <a:r>
              <a:rPr lang="fr-FR" b="1" i="1" dirty="0" err="1"/>
              <a:t>Fellow</a:t>
            </a:r>
            <a:r>
              <a:rPr lang="fr-FR" b="1" i="1" dirty="0"/>
              <a:t> </a:t>
            </a:r>
            <a:r>
              <a:rPr lang="fr-FR" b="1" dirty="0"/>
              <a:t>de l’ISNS</a:t>
            </a:r>
            <a:r>
              <a:rPr lang="fr-FR" dirty="0"/>
              <a:t> » statut permet d’inviter des chercheurs nationaux ou internationaux. </a:t>
            </a:r>
          </a:p>
        </p:txBody>
      </p:sp>
      <p:pic>
        <p:nvPicPr>
          <p:cNvPr id="4" name="Image 3">
            <a:extLst>
              <a:ext uri="{FF2B5EF4-FFF2-40B4-BE49-F238E27FC236}">
                <a16:creationId xmlns:a16="http://schemas.microsoft.com/office/drawing/2014/main" id="{1195C378-9FAB-7F4D-AD89-39D81AE2C411}"/>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3122371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EE0965-F59E-6F48-B20A-2021569C9CD3}"/>
              </a:ext>
            </a:extLst>
          </p:cNvPr>
          <p:cNvSpPr>
            <a:spLocks noGrp="1"/>
          </p:cNvSpPr>
          <p:nvPr>
            <p:ph type="title"/>
          </p:nvPr>
        </p:nvSpPr>
        <p:spPr/>
        <p:txBody>
          <a:bodyPr/>
          <a:lstStyle/>
          <a:p>
            <a:r>
              <a:rPr lang="fr-FR" dirty="0" err="1"/>
              <a:t>SaNSo</a:t>
            </a:r>
            <a:r>
              <a:rPr lang="fr-FR" dirty="0"/>
              <a:t> - Organisation</a:t>
            </a:r>
          </a:p>
        </p:txBody>
      </p:sp>
      <p:sp>
        <p:nvSpPr>
          <p:cNvPr id="3" name="Espace réservé du contenu 2">
            <a:extLst>
              <a:ext uri="{FF2B5EF4-FFF2-40B4-BE49-F238E27FC236}">
                <a16:creationId xmlns:a16="http://schemas.microsoft.com/office/drawing/2014/main" id="{65F5D542-D9D2-F84F-AAF5-5BC3D3A18C51}"/>
              </a:ext>
            </a:extLst>
          </p:cNvPr>
          <p:cNvSpPr>
            <a:spLocks noGrp="1"/>
          </p:cNvSpPr>
          <p:nvPr>
            <p:ph idx="1"/>
          </p:nvPr>
        </p:nvSpPr>
        <p:spPr/>
        <p:txBody>
          <a:bodyPr>
            <a:normAutofit fontScale="85000" lnSpcReduction="20000"/>
          </a:bodyPr>
          <a:lstStyle/>
          <a:p>
            <a:r>
              <a:rPr lang="fr-FR" dirty="0"/>
              <a:t>PEPR « Santé Numérique » 60 M€ </a:t>
            </a:r>
          </a:p>
          <a:p>
            <a:r>
              <a:rPr lang="fr-FR" dirty="0"/>
              <a:t>Sept 2023 : Nous avons obtenu un </a:t>
            </a:r>
            <a:r>
              <a:rPr lang="fr-FR" dirty="0" err="1"/>
              <a:t>WorkPackage</a:t>
            </a:r>
            <a:r>
              <a:rPr lang="fr-FR" dirty="0"/>
              <a:t> « Santé Numérique en société » </a:t>
            </a:r>
            <a:r>
              <a:rPr lang="fr-FR" b="1" dirty="0"/>
              <a:t>: 1,8 M€ </a:t>
            </a:r>
            <a:r>
              <a:rPr lang="fr-FR" dirty="0"/>
              <a:t>sur 4 ans. </a:t>
            </a:r>
          </a:p>
          <a:p>
            <a:pPr lvl="1"/>
            <a:r>
              <a:rPr lang="fr-FR" dirty="0"/>
              <a:t>Financera </a:t>
            </a:r>
            <a:r>
              <a:rPr lang="fr-FR" b="1" dirty="0"/>
              <a:t>13 années de post-doc</a:t>
            </a:r>
            <a:r>
              <a:rPr lang="fr-FR" dirty="0"/>
              <a:t> cumulées + </a:t>
            </a:r>
            <a:r>
              <a:rPr lang="fr-FR" b="1" dirty="0"/>
              <a:t>2 contrats doctoraux</a:t>
            </a:r>
            <a:r>
              <a:rPr lang="fr-FR" dirty="0"/>
              <a:t>. </a:t>
            </a:r>
          </a:p>
          <a:p>
            <a:pPr lvl="1"/>
            <a:r>
              <a:rPr lang="fr-FR" dirty="0"/>
              <a:t>Forces équitablement réparties </a:t>
            </a:r>
            <a:r>
              <a:rPr lang="fr-FR" b="1" dirty="0"/>
              <a:t>entre les 4 axes de l’ISNS</a:t>
            </a:r>
            <a:r>
              <a:rPr lang="fr-FR" dirty="0"/>
              <a:t>. </a:t>
            </a:r>
          </a:p>
          <a:p>
            <a:pPr lvl="1"/>
            <a:r>
              <a:rPr lang="fr-FR" dirty="0" err="1"/>
              <a:t>SaNSo</a:t>
            </a:r>
            <a:r>
              <a:rPr lang="fr-FR" dirty="0"/>
              <a:t> réunit une très belle </a:t>
            </a:r>
            <a:r>
              <a:rPr lang="fr-FR" b="1" dirty="0"/>
              <a:t>équipe de recherche pluridisciplinaire </a:t>
            </a:r>
            <a:r>
              <a:rPr lang="fr-FR" dirty="0"/>
              <a:t>(sociologie, droit, économie, anthropologie, histoire, science politique) d’une </a:t>
            </a:r>
            <a:r>
              <a:rPr lang="fr-FR" b="1" dirty="0"/>
              <a:t>30aine de chercheurs</a:t>
            </a:r>
            <a:r>
              <a:rPr lang="fr-FR" dirty="0"/>
              <a:t> allant du post doc au directeur de recherche et professeur. </a:t>
            </a:r>
          </a:p>
          <a:p>
            <a:pPr lvl="1"/>
            <a:r>
              <a:rPr lang="fr-FR" dirty="0"/>
              <a:t>Consortium associant </a:t>
            </a:r>
            <a:r>
              <a:rPr lang="fr-FR" b="1" dirty="0"/>
              <a:t>les établissements </a:t>
            </a:r>
            <a:r>
              <a:rPr lang="fr-FR" dirty="0"/>
              <a:t>suivants : </a:t>
            </a:r>
            <a:endParaRPr lang="fr-FR" b="0" i="0" u="none" strike="noStrike" dirty="0">
              <a:effectLst/>
            </a:endParaRPr>
          </a:p>
          <a:p>
            <a:pPr marL="0" indent="0" algn="l" rtl="0" eaLnBrk="1" fontAlgn="t" latinLnBrk="0" hangingPunct="1">
              <a:spcBef>
                <a:spcPts val="0"/>
              </a:spcBef>
              <a:spcAft>
                <a:spcPts val="0"/>
              </a:spcAft>
              <a:buNone/>
            </a:pPr>
            <a:r>
              <a:rPr lang="fr-FR" sz="2200" b="0" i="0" u="none" strike="noStrike" kern="1200" dirty="0">
                <a:solidFill>
                  <a:srgbClr val="000000"/>
                </a:solidFill>
                <a:effectLst/>
              </a:rPr>
              <a:t>            </a:t>
            </a:r>
            <a:endParaRPr lang="fr-FR" sz="2200" dirty="0">
              <a:ea typeface="Calibri" panose="020F0502020204030204" pitchFamily="34" charset="0"/>
              <a:cs typeface="Verdana" panose="020B0604030504040204" pitchFamily="34" charset="0"/>
            </a:endParaRPr>
          </a:p>
          <a:p>
            <a:pPr marL="1371600" lvl="3" fontAlgn="t">
              <a:spcBef>
                <a:spcPts val="0"/>
              </a:spcBef>
            </a:pPr>
            <a:r>
              <a:rPr lang="fr-FR" sz="2200" b="0" i="0" u="none" strike="noStrike" kern="1200" dirty="0">
                <a:solidFill>
                  <a:srgbClr val="000000"/>
                </a:solidFill>
                <a:effectLst/>
              </a:rPr>
              <a:t>Université Paris 1 - Panthéon Sorbonne </a:t>
            </a:r>
            <a:endParaRPr lang="fr-FR" sz="2200" b="0" i="0" u="none" strike="noStrike" dirty="0">
              <a:effectLst/>
            </a:endParaRPr>
          </a:p>
          <a:p>
            <a:pPr marL="1371600" lvl="3" fontAlgn="t">
              <a:spcBef>
                <a:spcPts val="0"/>
              </a:spcBef>
            </a:pPr>
            <a:r>
              <a:rPr lang="fr-FR" sz="2200" b="0" i="0" u="none" strike="noStrike" kern="1200" dirty="0">
                <a:solidFill>
                  <a:srgbClr val="000000"/>
                </a:solidFill>
                <a:effectLst/>
              </a:rPr>
              <a:t>Université Gustave Eiffel - Marne la Vallée </a:t>
            </a:r>
            <a:endParaRPr lang="fr-FR" sz="2200" b="0" i="0" u="none" strike="noStrike" dirty="0">
              <a:effectLst/>
            </a:endParaRPr>
          </a:p>
          <a:p>
            <a:pPr marL="1371600" lvl="3" fontAlgn="t">
              <a:spcBef>
                <a:spcPts val="0"/>
              </a:spcBef>
            </a:pPr>
            <a:r>
              <a:rPr lang="fr-FR" sz="2200" b="0" i="0" u="none" strike="noStrike" kern="1200" dirty="0">
                <a:solidFill>
                  <a:srgbClr val="000000"/>
                </a:solidFill>
                <a:effectLst/>
              </a:rPr>
              <a:t>Université Paris Cité </a:t>
            </a:r>
            <a:endParaRPr lang="fr-FR" sz="2200" b="0" i="0" u="none" strike="noStrike" dirty="0">
              <a:effectLst/>
            </a:endParaRPr>
          </a:p>
          <a:p>
            <a:pPr marL="1371600" lvl="3" fontAlgn="t">
              <a:spcBef>
                <a:spcPts val="0"/>
              </a:spcBef>
            </a:pPr>
            <a:r>
              <a:rPr lang="fr-FR" sz="2200" b="0" i="0" u="none" strike="noStrike" kern="1200" dirty="0">
                <a:solidFill>
                  <a:srgbClr val="000000"/>
                </a:solidFill>
                <a:effectLst/>
              </a:rPr>
              <a:t>Centre national de la recherche scientifique (Siège) </a:t>
            </a:r>
            <a:endParaRPr lang="fr-FR" sz="2200" b="0" i="0" u="none" strike="noStrike" dirty="0">
              <a:effectLst/>
            </a:endParaRPr>
          </a:p>
          <a:p>
            <a:pPr marL="1371600" lvl="3" fontAlgn="t">
              <a:spcBef>
                <a:spcPts val="0"/>
              </a:spcBef>
            </a:pPr>
            <a:r>
              <a:rPr lang="fr-FR" sz="2200" b="0" i="0" u="none" strike="noStrike" kern="1200" dirty="0">
                <a:solidFill>
                  <a:srgbClr val="000000"/>
                </a:solidFill>
                <a:effectLst/>
              </a:rPr>
              <a:t>Institut national de la santé et de la recherche médicale (PARIS IDF-SUD) </a:t>
            </a:r>
          </a:p>
          <a:p>
            <a:pPr marL="1371600" lvl="3" fontAlgn="t">
              <a:spcBef>
                <a:spcPts val="0"/>
              </a:spcBef>
            </a:pPr>
            <a:r>
              <a:rPr kumimoji="0" lang="fr-FR" sz="2200" b="0" i="0" u="none" strike="noStrike" kern="1200" cap="none" spc="0" normalizeH="0" baseline="0" noProof="0" dirty="0">
                <a:ln>
                  <a:noFill/>
                </a:ln>
                <a:solidFill>
                  <a:srgbClr val="000000"/>
                </a:solidFill>
                <a:effectLst/>
                <a:uLnTx/>
                <a:uFillTx/>
                <a:latin typeface="Calibri" panose="020F0502020204030204"/>
                <a:ea typeface="+mn-ea"/>
                <a:cs typeface="+mn-cs"/>
              </a:rPr>
              <a:t>Université PSL</a:t>
            </a:r>
          </a:p>
          <a:p>
            <a:pPr marL="0" indent="0" algn="l" rtl="0" eaLnBrk="1" fontAlgn="t" latinLnBrk="0" hangingPunct="1">
              <a:spcBef>
                <a:spcPts val="0"/>
              </a:spcBef>
              <a:spcAft>
                <a:spcPts val="0"/>
              </a:spcAft>
              <a:buNone/>
            </a:pPr>
            <a:r>
              <a:rPr lang="fr-FR" sz="2200" b="0" i="0" u="none" strike="noStrike" kern="1200" dirty="0">
                <a:solidFill>
                  <a:srgbClr val="000000"/>
                </a:solidFill>
                <a:effectLst/>
              </a:rPr>
              <a:t>				*Ecole normale supérieure</a:t>
            </a:r>
            <a:endParaRPr lang="fr-FR" sz="2200" b="0" i="0" u="none" strike="noStrike" dirty="0">
              <a:effectLst/>
            </a:endParaRPr>
          </a:p>
          <a:p>
            <a:pPr marL="0" indent="0" algn="l" rtl="0" eaLnBrk="1" fontAlgn="t" latinLnBrk="0" hangingPunct="1">
              <a:spcBef>
                <a:spcPts val="0"/>
              </a:spcBef>
              <a:spcAft>
                <a:spcPts val="0"/>
              </a:spcAft>
              <a:buNone/>
            </a:pPr>
            <a:r>
              <a:rPr lang="fr-FR" sz="2200" b="0" i="0" u="none" strike="noStrike" kern="1200" dirty="0">
                <a:solidFill>
                  <a:srgbClr val="000000"/>
                </a:solidFill>
                <a:effectLst/>
                <a:ea typeface="Calibri" panose="020F0502020204030204" pitchFamily="34" charset="0"/>
                <a:cs typeface="Verdana" panose="020B0604030504040204" pitchFamily="34" charset="0"/>
              </a:rPr>
              <a:t>                     		  	*Université Paris Dauphine</a:t>
            </a:r>
            <a:endParaRPr lang="fr-FR" sz="2200" b="0" i="0" u="none" strike="noStrike" dirty="0">
              <a:effectLst/>
            </a:endParaRPr>
          </a:p>
          <a:p>
            <a:pPr lvl="1"/>
            <a:endParaRPr lang="fr-FR" sz="2200" dirty="0"/>
          </a:p>
          <a:p>
            <a:pPr lvl="1"/>
            <a:endParaRPr lang="fr-FR" dirty="0"/>
          </a:p>
          <a:p>
            <a:pPr lvl="1"/>
            <a:endParaRPr lang="fr-FR" dirty="0"/>
          </a:p>
          <a:p>
            <a:endParaRPr lang="fr-FR" dirty="0"/>
          </a:p>
        </p:txBody>
      </p:sp>
      <p:pic>
        <p:nvPicPr>
          <p:cNvPr id="4" name="Image 3">
            <a:extLst>
              <a:ext uri="{FF2B5EF4-FFF2-40B4-BE49-F238E27FC236}">
                <a16:creationId xmlns:a16="http://schemas.microsoft.com/office/drawing/2014/main" id="{02D87B1E-4172-FC4C-8924-39E179188576}"/>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3679143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FB35FF-732C-8C4D-8383-8DA348E8C1A4}"/>
              </a:ext>
            </a:extLst>
          </p:cNvPr>
          <p:cNvSpPr>
            <a:spLocks noGrp="1"/>
          </p:cNvSpPr>
          <p:nvPr>
            <p:ph type="title"/>
          </p:nvPr>
        </p:nvSpPr>
        <p:spPr/>
        <p:txBody>
          <a:bodyPr/>
          <a:lstStyle/>
          <a:p>
            <a:r>
              <a:rPr lang="fr-FR" dirty="0" err="1"/>
              <a:t>SaNSo</a:t>
            </a:r>
            <a:r>
              <a:rPr lang="fr-FR" dirty="0"/>
              <a:t> : Gouvernance</a:t>
            </a:r>
          </a:p>
        </p:txBody>
      </p:sp>
      <p:sp>
        <p:nvSpPr>
          <p:cNvPr id="3" name="Espace réservé du contenu 2">
            <a:extLst>
              <a:ext uri="{FF2B5EF4-FFF2-40B4-BE49-F238E27FC236}">
                <a16:creationId xmlns:a16="http://schemas.microsoft.com/office/drawing/2014/main" id="{4E63A2C0-546C-CE4A-93C4-8E22185CD5BB}"/>
              </a:ext>
            </a:extLst>
          </p:cNvPr>
          <p:cNvSpPr>
            <a:spLocks noGrp="1"/>
          </p:cNvSpPr>
          <p:nvPr>
            <p:ph idx="1"/>
          </p:nvPr>
        </p:nvSpPr>
        <p:spPr/>
        <p:txBody>
          <a:bodyPr>
            <a:normAutofit fontScale="62500" lnSpcReduction="20000"/>
          </a:bodyPr>
          <a:lstStyle/>
          <a:p>
            <a:r>
              <a:rPr lang="fr-FR" b="1" dirty="0"/>
              <a:t>Comité de pilotage </a:t>
            </a:r>
          </a:p>
          <a:p>
            <a:pPr lvl="1"/>
            <a:r>
              <a:rPr lang="fr-FR" dirty="0"/>
              <a:t>Dirige le programme au jour le jour et établit la stratégie. Composé du directeur de </a:t>
            </a:r>
            <a:r>
              <a:rPr lang="fr-FR" dirty="0" err="1"/>
              <a:t>SaNSo</a:t>
            </a:r>
            <a:r>
              <a:rPr lang="fr-FR" dirty="0"/>
              <a:t>, Emmanuel Didier plus les 4 directrices et directeur adjoint porteurs d’axe ; chacun assisté d’un post-doc : </a:t>
            </a:r>
          </a:p>
          <a:p>
            <a:pPr lvl="2"/>
            <a:r>
              <a:rPr lang="fr-FR" b="1" dirty="0"/>
              <a:t>Quentin Dufour (CMH) </a:t>
            </a:r>
            <a:r>
              <a:rPr lang="fr-FR" dirty="0"/>
              <a:t>responsable de l’axe</a:t>
            </a:r>
            <a:r>
              <a:rPr lang="fr-FR" b="1" dirty="0"/>
              <a:t> Data et quantification </a:t>
            </a:r>
            <a:r>
              <a:rPr lang="fr-FR" dirty="0">
                <a:effectLst/>
              </a:rPr>
              <a:t> </a:t>
            </a:r>
          </a:p>
          <a:p>
            <a:pPr lvl="2"/>
            <a:r>
              <a:rPr lang="fr-FR" b="1" dirty="0"/>
              <a:t>Catherine Bourgain (CERMES3) </a:t>
            </a:r>
            <a:r>
              <a:rPr lang="fr-FR" dirty="0"/>
              <a:t>responsable de l’axe</a:t>
            </a:r>
            <a:r>
              <a:rPr lang="fr-FR" b="1" dirty="0"/>
              <a:t> Professions</a:t>
            </a:r>
            <a:r>
              <a:rPr lang="fr-FR" dirty="0">
                <a:effectLst/>
              </a:rPr>
              <a:t> </a:t>
            </a:r>
          </a:p>
          <a:p>
            <a:pPr lvl="2"/>
            <a:r>
              <a:rPr lang="fr-FR" b="1" dirty="0"/>
              <a:t>Elsa </a:t>
            </a:r>
            <a:r>
              <a:rPr lang="fr-FR" b="1" dirty="0" err="1"/>
              <a:t>Supiot</a:t>
            </a:r>
            <a:r>
              <a:rPr lang="fr-FR" b="1" dirty="0"/>
              <a:t> (U Paris 1) </a:t>
            </a:r>
            <a:r>
              <a:rPr lang="fr-FR" dirty="0"/>
              <a:t>responsable de l’axe</a:t>
            </a:r>
            <a:r>
              <a:rPr lang="fr-FR" b="1" dirty="0"/>
              <a:t> Politique</a:t>
            </a:r>
            <a:r>
              <a:rPr lang="fr-FR" dirty="0">
                <a:effectLst/>
              </a:rPr>
              <a:t> </a:t>
            </a:r>
          </a:p>
          <a:p>
            <a:pPr lvl="2"/>
            <a:r>
              <a:rPr lang="fr-FR" b="1" dirty="0"/>
              <a:t>Mathilde Godard (U Dauphine) </a:t>
            </a:r>
            <a:r>
              <a:rPr lang="fr-FR" dirty="0"/>
              <a:t>est responsable de l’axe</a:t>
            </a:r>
            <a:r>
              <a:rPr lang="fr-FR" b="1" dirty="0"/>
              <a:t> Valeur</a:t>
            </a:r>
            <a:r>
              <a:rPr lang="fr-FR" dirty="0">
                <a:effectLst/>
              </a:rPr>
              <a:t> </a:t>
            </a:r>
          </a:p>
          <a:p>
            <a:r>
              <a:rPr lang="fr-FR" b="1" dirty="0">
                <a:effectLst/>
              </a:rPr>
              <a:t>Assemblée générale</a:t>
            </a:r>
          </a:p>
          <a:p>
            <a:pPr lvl="1"/>
            <a:r>
              <a:rPr lang="fr-FR" dirty="0">
                <a:effectLst/>
              </a:rPr>
              <a:t> Réunion de tous les membres du consortium. Elle servira à présenter le bilan des avancées et à discuter des priorités à poursuivre pour l’année à venir. Une fois par an. </a:t>
            </a:r>
          </a:p>
          <a:p>
            <a:r>
              <a:rPr lang="fr-FR" b="1" dirty="0"/>
              <a:t>Conseil d’Orientation Stratégique</a:t>
            </a:r>
          </a:p>
          <a:p>
            <a:pPr lvl="1"/>
            <a:r>
              <a:rPr lang="fr-FR" dirty="0"/>
              <a:t>3 à 5 personnes </a:t>
            </a:r>
          </a:p>
          <a:p>
            <a:pPr lvl="1"/>
            <a:r>
              <a:rPr lang="fr-FR" dirty="0"/>
              <a:t>Consulté à mi-parcours pour évaluer l’avancée du projet et discuter des priorités qui lui seront présentées.</a:t>
            </a:r>
          </a:p>
          <a:p>
            <a:pPr lvl="1"/>
            <a:r>
              <a:rPr lang="fr-FR" dirty="0"/>
              <a:t>Pourra servir d’entité extérieure en cas de conflit majeur. </a:t>
            </a:r>
          </a:p>
          <a:p>
            <a:pPr lvl="1"/>
            <a:r>
              <a:rPr lang="fr-FR" dirty="0"/>
              <a:t>Sont susceptibles de faire partie de ce Conseil scientifique : </a:t>
            </a:r>
          </a:p>
          <a:p>
            <a:pPr lvl="2"/>
            <a:r>
              <a:rPr lang="fr-FR" dirty="0"/>
              <a:t>Jean-François </a:t>
            </a:r>
            <a:r>
              <a:rPr lang="fr-FR" dirty="0" err="1"/>
              <a:t>Delfraissy</a:t>
            </a:r>
            <a:r>
              <a:rPr lang="fr-FR" dirty="0"/>
              <a:t>, immunologiste, Président du CCNE (a accepté) ; </a:t>
            </a:r>
          </a:p>
          <a:p>
            <a:pPr lvl="2"/>
            <a:r>
              <a:rPr lang="fr-FR" dirty="0"/>
              <a:t>Martine </a:t>
            </a:r>
            <a:r>
              <a:rPr lang="fr-FR" dirty="0" err="1"/>
              <a:t>Bungener</a:t>
            </a:r>
            <a:r>
              <a:rPr lang="fr-FR" dirty="0"/>
              <a:t>, économiste, directrice de recherche émérite au CNRS, ancienne référente intégrité de l’INSERM ;</a:t>
            </a:r>
          </a:p>
          <a:p>
            <a:pPr lvl="2"/>
            <a:r>
              <a:rPr lang="fr-FR" dirty="0">
                <a:effectLst/>
              </a:rPr>
              <a:t>Joëlle </a:t>
            </a:r>
            <a:r>
              <a:rPr lang="fr-FR" dirty="0" err="1">
                <a:effectLst/>
              </a:rPr>
              <a:t>Toledano</a:t>
            </a:r>
            <a:r>
              <a:rPr lang="fr-FR" dirty="0"/>
              <a:t>, </a:t>
            </a:r>
            <a:r>
              <a:rPr lang="fr-FR" dirty="0">
                <a:effectLst/>
              </a:rPr>
              <a:t>professeure émérite en économie, membre du Conseil national du numérique  ;</a:t>
            </a:r>
          </a:p>
          <a:p>
            <a:pPr lvl="2"/>
            <a:r>
              <a:rPr lang="fr-FR" dirty="0">
                <a:effectLst/>
              </a:rPr>
              <a:t>Madeleine </a:t>
            </a:r>
            <a:r>
              <a:rPr lang="fr-FR" dirty="0" err="1">
                <a:effectLst/>
              </a:rPr>
              <a:t>Akrich</a:t>
            </a:r>
            <a:r>
              <a:rPr lang="fr-FR" dirty="0">
                <a:effectLst/>
              </a:rPr>
              <a:t>, professeure de sociologie à </a:t>
            </a:r>
            <a:r>
              <a:rPr lang="fr-FR">
                <a:effectLst/>
              </a:rPr>
              <a:t>Mines ParisTech-PSL. </a:t>
            </a:r>
            <a:endParaRPr lang="fr-FR" dirty="0">
              <a:effectLst/>
            </a:endParaRPr>
          </a:p>
        </p:txBody>
      </p:sp>
      <p:pic>
        <p:nvPicPr>
          <p:cNvPr id="4" name="Image 3">
            <a:extLst>
              <a:ext uri="{FF2B5EF4-FFF2-40B4-BE49-F238E27FC236}">
                <a16:creationId xmlns:a16="http://schemas.microsoft.com/office/drawing/2014/main" id="{1195C378-9FAB-7F4D-AD89-39D81AE2C411}"/>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147499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FB35FF-732C-8C4D-8383-8DA348E8C1A4}"/>
              </a:ext>
            </a:extLst>
          </p:cNvPr>
          <p:cNvSpPr>
            <a:spLocks noGrp="1"/>
          </p:cNvSpPr>
          <p:nvPr>
            <p:ph type="title"/>
          </p:nvPr>
        </p:nvSpPr>
        <p:spPr/>
        <p:txBody>
          <a:bodyPr/>
          <a:lstStyle/>
          <a:p>
            <a:r>
              <a:rPr lang="fr-FR" dirty="0" err="1"/>
              <a:t>SaNSo</a:t>
            </a:r>
            <a:r>
              <a:rPr lang="fr-FR" dirty="0"/>
              <a:t> : Réalisations</a:t>
            </a:r>
          </a:p>
        </p:txBody>
      </p:sp>
      <p:sp>
        <p:nvSpPr>
          <p:cNvPr id="3" name="Espace réservé du contenu 2">
            <a:extLst>
              <a:ext uri="{FF2B5EF4-FFF2-40B4-BE49-F238E27FC236}">
                <a16:creationId xmlns:a16="http://schemas.microsoft.com/office/drawing/2014/main" id="{4E63A2C0-546C-CE4A-93C4-8E22185CD5BB}"/>
              </a:ext>
            </a:extLst>
          </p:cNvPr>
          <p:cNvSpPr>
            <a:spLocks noGrp="1"/>
          </p:cNvSpPr>
          <p:nvPr>
            <p:ph idx="1"/>
          </p:nvPr>
        </p:nvSpPr>
        <p:spPr/>
        <p:txBody>
          <a:bodyPr>
            <a:normAutofit fontScale="55000" lnSpcReduction="20000"/>
          </a:bodyPr>
          <a:lstStyle/>
          <a:p>
            <a:r>
              <a:rPr lang="fr-FR" b="1" dirty="0">
                <a:latin typeface="Arial" panose="020B0604020202020204" pitchFamily="34" charset="0"/>
              </a:rPr>
              <a:t>Lettre d’engagement</a:t>
            </a:r>
            <a:r>
              <a:rPr lang="fr-FR" b="1" dirty="0">
                <a:effectLst/>
                <a:latin typeface="Arial" panose="020B0604020202020204" pitchFamily="34" charset="0"/>
              </a:rPr>
              <a:t> </a:t>
            </a:r>
            <a:r>
              <a:rPr lang="fr-FR" dirty="0">
                <a:effectLst/>
                <a:latin typeface="Arial" panose="020B0604020202020204" pitchFamily="34" charset="0"/>
              </a:rPr>
              <a:t>en voie d’être signée par toutes les parties. De même </a:t>
            </a:r>
            <a:r>
              <a:rPr lang="fr-FR" b="1" dirty="0">
                <a:effectLst/>
                <a:latin typeface="Arial" panose="020B0604020202020204" pitchFamily="34" charset="0"/>
              </a:rPr>
              <a:t>Plan de Gestion de Données </a:t>
            </a:r>
            <a:r>
              <a:rPr lang="fr-FR" dirty="0">
                <a:effectLst/>
                <a:latin typeface="Arial" panose="020B0604020202020204" pitchFamily="34" charset="0"/>
              </a:rPr>
              <a:t>en cours de rédaction. </a:t>
            </a:r>
          </a:p>
          <a:p>
            <a:r>
              <a:rPr lang="fr-FR" dirty="0">
                <a:effectLst/>
                <a:latin typeface="Arial" panose="020B0604020202020204" pitchFamily="34" charset="0"/>
              </a:rPr>
              <a:t>Site web : </a:t>
            </a:r>
            <a:r>
              <a:rPr lang="fr-FR" b="1" dirty="0">
                <a:effectLst/>
                <a:latin typeface="Arial" panose="020B0604020202020204" pitchFamily="34" charset="0"/>
                <a:hlinkClick r:id="rId2"/>
              </a:rPr>
              <a:t>http://www.isns.fr/</a:t>
            </a:r>
            <a:endParaRPr lang="fr-FR" b="1" dirty="0">
              <a:effectLst/>
              <a:latin typeface="Arial" panose="020B0604020202020204" pitchFamily="34" charset="0"/>
            </a:endParaRPr>
          </a:p>
          <a:p>
            <a:pPr marL="0" indent="0">
              <a:buNone/>
            </a:pPr>
            <a:endParaRPr lang="fr-FR" dirty="0">
              <a:latin typeface="Arial" panose="020B0604020202020204" pitchFamily="34" charset="0"/>
            </a:endParaRPr>
          </a:p>
          <a:p>
            <a:pPr marL="0" indent="0">
              <a:buNone/>
            </a:pPr>
            <a:endParaRPr lang="fr-FR" dirty="0">
              <a:latin typeface="Arial" panose="020B0604020202020204" pitchFamily="34" charset="0"/>
            </a:endParaRPr>
          </a:p>
          <a:p>
            <a:r>
              <a:rPr lang="fr-FR" dirty="0">
                <a:latin typeface="Arial" panose="020B0604020202020204" pitchFamily="34" charset="0"/>
              </a:rPr>
              <a:t>3 premiers numéros de la </a:t>
            </a:r>
            <a:r>
              <a:rPr lang="fr-FR" b="1" dirty="0">
                <a:latin typeface="Arial" panose="020B0604020202020204" pitchFamily="34" charset="0"/>
              </a:rPr>
              <a:t>revue </a:t>
            </a:r>
            <a:r>
              <a:rPr lang="fr-FR" dirty="0">
                <a:latin typeface="Arial" panose="020B0604020202020204" pitchFamily="34" charset="0"/>
              </a:rPr>
              <a:t>:   </a:t>
            </a:r>
          </a:p>
          <a:p>
            <a:pPr lvl="6"/>
            <a:r>
              <a:rPr lang="fr-FR" dirty="0">
                <a:latin typeface="Arial" panose="020B0604020202020204" pitchFamily="34" charset="0"/>
              </a:rPr>
              <a:t>N°0 </a:t>
            </a:r>
            <a:r>
              <a:rPr lang="fr-FR" dirty="0">
                <a:effectLst/>
                <a:latin typeface="Arial" panose="020B0604020202020204" pitchFamily="34" charset="0"/>
              </a:rPr>
              <a:t>Pour une compréhension de la santé numérique et des infrastructures de données de santé par les sciences humaines et sociales </a:t>
            </a:r>
          </a:p>
          <a:p>
            <a:pPr lvl="6"/>
            <a:r>
              <a:rPr lang="fr-FR" dirty="0">
                <a:effectLst/>
                <a:latin typeface="Arial" panose="020B0604020202020204" pitchFamily="34" charset="0"/>
              </a:rPr>
              <a:t>N°1 Les conditions de vie, de santé, et d’accès aux soins des plus de 50 ans durant la pandémie de Covid-19 en France </a:t>
            </a:r>
          </a:p>
          <a:p>
            <a:pPr lvl="6"/>
            <a:r>
              <a:rPr lang="fr-FR" dirty="0">
                <a:latin typeface="Arial" panose="020B0604020202020204" pitchFamily="34" charset="0"/>
              </a:rPr>
              <a:t>N°2 Le recours à l’intelligence artificielle en santé. Qu’en pensent les Français ?</a:t>
            </a:r>
          </a:p>
          <a:p>
            <a:r>
              <a:rPr lang="fr-FR" dirty="0">
                <a:latin typeface="Arial" panose="020B0604020202020204" pitchFamily="34" charset="0"/>
              </a:rPr>
              <a:t>4 </a:t>
            </a:r>
            <a:r>
              <a:rPr lang="fr-FR" b="1" dirty="0">
                <a:latin typeface="Arial" panose="020B0604020202020204" pitchFamily="34" charset="0"/>
              </a:rPr>
              <a:t>Sélections </a:t>
            </a:r>
            <a:r>
              <a:rPr lang="fr-FR" dirty="0">
                <a:latin typeface="Arial" panose="020B0604020202020204" pitchFamily="34" charset="0"/>
              </a:rPr>
              <a:t>: </a:t>
            </a:r>
          </a:p>
          <a:p>
            <a:pPr lvl="1"/>
            <a:r>
              <a:rPr lang="fr-FR" dirty="0">
                <a:latin typeface="Arial" panose="020B0604020202020204" pitchFamily="34" charset="0"/>
              </a:rPr>
              <a:t>Post Doc : </a:t>
            </a:r>
            <a:r>
              <a:rPr lang="fr-FR" b="0" i="0" u="none" strike="noStrike" dirty="0">
                <a:solidFill>
                  <a:srgbClr val="000000"/>
                </a:solidFill>
                <a:effectLst/>
                <a:latin typeface="Helvetica" pitchFamily="2" charset="0"/>
              </a:rPr>
              <a:t>Rébecca </a:t>
            </a:r>
            <a:r>
              <a:rPr lang="fr-FR" b="0" i="0" u="none" strike="noStrike" dirty="0" err="1">
                <a:solidFill>
                  <a:srgbClr val="000000"/>
                </a:solidFill>
                <a:effectLst/>
                <a:latin typeface="Helvetica" pitchFamily="2" charset="0"/>
              </a:rPr>
              <a:t>Demoule</a:t>
            </a:r>
            <a:r>
              <a:rPr lang="fr-FR" b="0" i="0" u="none" strike="noStrike" dirty="0">
                <a:solidFill>
                  <a:srgbClr val="000000"/>
                </a:solidFill>
                <a:effectLst/>
                <a:latin typeface="Helvetica" pitchFamily="2" charset="0"/>
              </a:rPr>
              <a:t>. Juriste, Les nouvelles formes du consentement. </a:t>
            </a:r>
          </a:p>
          <a:p>
            <a:pPr lvl="1"/>
            <a:r>
              <a:rPr lang="fr-FR" dirty="0">
                <a:solidFill>
                  <a:srgbClr val="000000"/>
                </a:solidFill>
                <a:latin typeface="Helvetica" pitchFamily="2" charset="0"/>
              </a:rPr>
              <a:t>Post Doc : Giulia </a:t>
            </a:r>
            <a:r>
              <a:rPr lang="fr-FR" dirty="0" err="1">
                <a:solidFill>
                  <a:srgbClr val="000000"/>
                </a:solidFill>
                <a:latin typeface="Helvetica" pitchFamily="2" charset="0"/>
              </a:rPr>
              <a:t>Anichini</a:t>
            </a:r>
            <a:r>
              <a:rPr lang="fr-FR" dirty="0">
                <a:solidFill>
                  <a:srgbClr val="000000"/>
                </a:solidFill>
                <a:latin typeface="Helvetica" pitchFamily="2" charset="0"/>
              </a:rPr>
              <a:t>. Sociologue, Le travail des données dans la chaîne du soin. </a:t>
            </a:r>
            <a:r>
              <a:rPr lang="fr-FR" dirty="0" err="1">
                <a:solidFill>
                  <a:srgbClr val="000000"/>
                </a:solidFill>
                <a:latin typeface="Helvetica" pitchFamily="2" charset="0"/>
              </a:rPr>
              <a:t>Embryoscope</a:t>
            </a:r>
            <a:r>
              <a:rPr lang="fr-FR" dirty="0">
                <a:solidFill>
                  <a:srgbClr val="000000"/>
                </a:solidFill>
                <a:latin typeface="Helvetica" pitchFamily="2" charset="0"/>
              </a:rPr>
              <a:t>. </a:t>
            </a:r>
          </a:p>
          <a:p>
            <a:pPr lvl="1"/>
            <a:r>
              <a:rPr lang="fr-FR" b="0" i="0" u="none" strike="noStrike" dirty="0">
                <a:solidFill>
                  <a:srgbClr val="000000"/>
                </a:solidFill>
                <a:effectLst/>
                <a:latin typeface="Helvetica" pitchFamily="2" charset="0"/>
              </a:rPr>
              <a:t>Ingénieur de recherche : Cécile Charles, Ingénieure Télécom </a:t>
            </a:r>
            <a:r>
              <a:rPr lang="fr-FR" b="0" i="0" u="none" strike="noStrike" dirty="0" err="1">
                <a:solidFill>
                  <a:srgbClr val="000000"/>
                </a:solidFill>
                <a:effectLst/>
                <a:latin typeface="Helvetica" pitchFamily="2" charset="0"/>
              </a:rPr>
              <a:t>SudParis</a:t>
            </a:r>
            <a:r>
              <a:rPr lang="fr-FR" dirty="0">
                <a:solidFill>
                  <a:srgbClr val="000000"/>
                </a:solidFill>
                <a:latin typeface="Helvetica" pitchFamily="2" charset="0"/>
              </a:rPr>
              <a:t>, Les données du SNDS. </a:t>
            </a:r>
          </a:p>
          <a:p>
            <a:pPr lvl="1"/>
            <a:r>
              <a:rPr lang="fr-FR" b="0" i="0" u="none" strike="noStrike" dirty="0">
                <a:solidFill>
                  <a:srgbClr val="000000"/>
                </a:solidFill>
                <a:effectLst/>
                <a:latin typeface="Helvetica" pitchFamily="2" charset="0"/>
              </a:rPr>
              <a:t>Un contrat doctoral en </a:t>
            </a:r>
            <a:r>
              <a:rPr lang="fr-FR" dirty="0">
                <a:solidFill>
                  <a:srgbClr val="000000"/>
                </a:solidFill>
                <a:latin typeface="Helvetica" pitchFamily="2" charset="0"/>
              </a:rPr>
              <a:t>anthropologie des sciences sur la recherche  »One </a:t>
            </a:r>
            <a:r>
              <a:rPr lang="fr-FR" dirty="0" err="1">
                <a:solidFill>
                  <a:srgbClr val="000000"/>
                </a:solidFill>
                <a:latin typeface="Helvetica" pitchFamily="2" charset="0"/>
              </a:rPr>
              <a:t>Health</a:t>
            </a:r>
            <a:r>
              <a:rPr lang="fr-FR" dirty="0">
                <a:solidFill>
                  <a:srgbClr val="000000"/>
                </a:solidFill>
                <a:latin typeface="Helvetica" pitchFamily="2" charset="0"/>
              </a:rPr>
              <a:t> ». </a:t>
            </a:r>
          </a:p>
          <a:p>
            <a:r>
              <a:rPr lang="fr-FR" b="0" i="0" u="none" strike="noStrike" dirty="0">
                <a:solidFill>
                  <a:srgbClr val="000000"/>
                </a:solidFill>
                <a:effectLst/>
                <a:latin typeface="Helvetica" pitchFamily="2" charset="0"/>
              </a:rPr>
              <a:t>3 </a:t>
            </a:r>
            <a:r>
              <a:rPr lang="fr-FR" b="1" i="0" u="none" strike="noStrike" dirty="0">
                <a:solidFill>
                  <a:srgbClr val="000000"/>
                </a:solidFill>
                <a:effectLst/>
                <a:latin typeface="Helvetica" pitchFamily="2" charset="0"/>
              </a:rPr>
              <a:t>séminaires </a:t>
            </a:r>
            <a:r>
              <a:rPr lang="fr-FR" b="0" i="0" u="none" strike="noStrike" dirty="0">
                <a:solidFill>
                  <a:srgbClr val="000000"/>
                </a:solidFill>
                <a:effectLst/>
                <a:latin typeface="Helvetica" pitchFamily="2" charset="0"/>
              </a:rPr>
              <a:t> : </a:t>
            </a:r>
          </a:p>
          <a:p>
            <a:pPr lvl="1"/>
            <a:r>
              <a:rPr lang="fr-FR" b="0" i="0" u="none" strike="noStrike" dirty="0">
                <a:solidFill>
                  <a:srgbClr val="000000"/>
                </a:solidFill>
                <a:effectLst/>
                <a:latin typeface="Helvetica" pitchFamily="2" charset="0"/>
              </a:rPr>
              <a:t>Santé et Big Data PSC ; </a:t>
            </a:r>
          </a:p>
          <a:p>
            <a:pPr lvl="1"/>
            <a:r>
              <a:rPr lang="fr-FR" b="0" i="0" u="none" strike="noStrike" dirty="0">
                <a:solidFill>
                  <a:srgbClr val="000000"/>
                </a:solidFill>
                <a:effectLst/>
                <a:latin typeface="Helvetica" pitchFamily="2" charset="0"/>
              </a:rPr>
              <a:t>Médecine Humanités, ENS ; </a:t>
            </a:r>
          </a:p>
          <a:p>
            <a:pPr lvl="1"/>
            <a:r>
              <a:rPr lang="fr-FR" b="0" i="0" u="none" strike="noStrike" dirty="0">
                <a:solidFill>
                  <a:srgbClr val="000000"/>
                </a:solidFill>
                <a:effectLst/>
                <a:latin typeface="Helvetica" pitchFamily="2" charset="0"/>
              </a:rPr>
              <a:t>Séminaire </a:t>
            </a:r>
            <a:r>
              <a:rPr lang="fr-FR" b="0" i="0" u="none" strike="noStrike" dirty="0" err="1">
                <a:solidFill>
                  <a:srgbClr val="000000"/>
                </a:solidFill>
                <a:effectLst/>
                <a:latin typeface="Helvetica" pitchFamily="2" charset="0"/>
              </a:rPr>
              <a:t>interlaboratoires</a:t>
            </a:r>
            <a:r>
              <a:rPr lang="fr-FR" b="0" i="0" u="none" strike="noStrike" dirty="0">
                <a:solidFill>
                  <a:srgbClr val="000000"/>
                </a:solidFill>
                <a:effectLst/>
                <a:latin typeface="Helvetica" pitchFamily="2" charset="0"/>
              </a:rPr>
              <a:t> PSC. </a:t>
            </a:r>
          </a:p>
          <a:p>
            <a:pPr lvl="4"/>
            <a:endParaRPr lang="fr-FR" dirty="0">
              <a:latin typeface="Arial" panose="020B0604020202020204" pitchFamily="34" charset="0"/>
            </a:endParaRPr>
          </a:p>
          <a:p>
            <a:pPr lvl="1"/>
            <a:endParaRPr lang="fr-FR" dirty="0">
              <a:latin typeface="Arial" panose="020B0604020202020204" pitchFamily="34" charset="0"/>
            </a:endParaRPr>
          </a:p>
          <a:p>
            <a:pPr lvl="1"/>
            <a:endParaRPr lang="fr-FR" dirty="0">
              <a:effectLst/>
              <a:latin typeface="Arial" panose="020B0604020202020204" pitchFamily="34" charset="0"/>
            </a:endParaRPr>
          </a:p>
        </p:txBody>
      </p:sp>
      <p:pic>
        <p:nvPicPr>
          <p:cNvPr id="4" name="Image 3">
            <a:extLst>
              <a:ext uri="{FF2B5EF4-FFF2-40B4-BE49-F238E27FC236}">
                <a16:creationId xmlns:a16="http://schemas.microsoft.com/office/drawing/2014/main" id="{1195C378-9FAB-7F4D-AD89-39D81AE2C411}"/>
              </a:ext>
            </a:extLst>
          </p:cNvPr>
          <p:cNvPicPr>
            <a:picLocks noChangeAspect="1"/>
          </p:cNvPicPr>
          <p:nvPr/>
        </p:nvPicPr>
        <p:blipFill>
          <a:blip r:embed="rId3"/>
          <a:stretch>
            <a:fillRect/>
          </a:stretch>
        </p:blipFill>
        <p:spPr>
          <a:xfrm>
            <a:off x="8082622" y="0"/>
            <a:ext cx="4109377" cy="1609859"/>
          </a:xfrm>
          <a:prstGeom prst="rect">
            <a:avLst/>
          </a:prstGeom>
        </p:spPr>
      </p:pic>
      <p:pic>
        <p:nvPicPr>
          <p:cNvPr id="5" name="Picture 2" descr="Single Post Image">
            <a:extLst>
              <a:ext uri="{FF2B5EF4-FFF2-40B4-BE49-F238E27FC236}">
                <a16:creationId xmlns:a16="http://schemas.microsoft.com/office/drawing/2014/main" id="{75272A9D-6F19-A574-7D6D-F038423E9A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53464" y="2400539"/>
            <a:ext cx="2599402" cy="785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6721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Data et quantification</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Objectif : étudier les conditions sociales de production des données de santé</a:t>
            </a:r>
          </a:p>
          <a:p>
            <a:r>
              <a:rPr lang="fr-FR" dirty="0"/>
              <a:t>Disciplines : principalement histoire et sociologie</a:t>
            </a:r>
          </a:p>
          <a:p>
            <a:r>
              <a:rPr lang="fr-FR" dirty="0"/>
              <a:t>Objets d’enquêtes : données de cohortes épidémiologiques, genèse des entrepôts de données de santé, données de santé et comités d’éthique, quantification de soi et santé…</a:t>
            </a:r>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4191118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Data et quantification</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fontScale="92500" lnSpcReduction="20000"/>
          </a:bodyPr>
          <a:lstStyle/>
          <a:p>
            <a:r>
              <a:rPr lang="fr-FR" dirty="0"/>
              <a:t>Membres</a:t>
            </a:r>
          </a:p>
          <a:p>
            <a:pPr lvl="1"/>
            <a:r>
              <a:rPr lang="fr-FR" b="1" dirty="0"/>
              <a:t>Quentin Dufour</a:t>
            </a:r>
            <a:r>
              <a:rPr lang="fr-FR" dirty="0"/>
              <a:t>, Sociologue, Post-doctorant à l’ENS, CMH, Directeur de l’axe data et quantification</a:t>
            </a:r>
          </a:p>
          <a:p>
            <a:pPr lvl="1"/>
            <a:r>
              <a:rPr lang="fr-FR" b="1" dirty="0"/>
              <a:t>Nicolas </a:t>
            </a:r>
            <a:r>
              <a:rPr lang="fr-FR" b="1" dirty="0" err="1"/>
              <a:t>Belorgey</a:t>
            </a:r>
            <a:r>
              <a:rPr lang="fr-FR" b="1" dirty="0"/>
              <a:t>, </a:t>
            </a:r>
            <a:r>
              <a:rPr lang="fr-FR" dirty="0"/>
              <a:t>Sociologue, Chargé de Recherches au CNRS, Université Dauphine-PSL</a:t>
            </a:r>
            <a:r>
              <a:rPr lang="fr-FR" b="1" dirty="0"/>
              <a:t>. </a:t>
            </a:r>
          </a:p>
          <a:p>
            <a:pPr lvl="1"/>
            <a:r>
              <a:rPr lang="fr-FR" b="1" dirty="0"/>
              <a:t>Sophie </a:t>
            </a:r>
            <a:r>
              <a:rPr lang="fr-FR" b="1" dirty="0" err="1"/>
              <a:t>Cras</a:t>
            </a:r>
            <a:r>
              <a:rPr lang="fr-FR" dirty="0"/>
              <a:t>, Histoire de l’art. Directrice adjointe de l’EHAAS : École d'histoire de l'art et d'archéologie de la Sorbonne. Maîtresse de conférence à l’Université Paris 1 Panthéon-Sorbonne. </a:t>
            </a:r>
            <a:endParaRPr lang="fr-FR" b="1" dirty="0"/>
          </a:p>
          <a:p>
            <a:pPr lvl="1"/>
            <a:r>
              <a:rPr lang="fr-FR" b="1" dirty="0" err="1"/>
              <a:t>Eric</a:t>
            </a:r>
            <a:r>
              <a:rPr lang="fr-FR" b="1" dirty="0"/>
              <a:t> </a:t>
            </a:r>
            <a:r>
              <a:rPr lang="fr-FR" b="1" dirty="0" err="1"/>
              <a:t>Dagiral</a:t>
            </a:r>
            <a:r>
              <a:rPr lang="fr-FR" dirty="0"/>
              <a:t>, Sociologue, Maître de conférences, Université Paris Cité. </a:t>
            </a:r>
          </a:p>
          <a:p>
            <a:pPr lvl="1"/>
            <a:r>
              <a:rPr lang="fr-FR" b="1" dirty="0"/>
              <a:t>Thomas </a:t>
            </a:r>
            <a:r>
              <a:rPr lang="fr-FR" b="1" dirty="0" err="1"/>
              <a:t>Depecker</a:t>
            </a:r>
            <a:r>
              <a:rPr lang="fr-FR" dirty="0"/>
              <a:t>, Sociologue, Chargé de recherche, INRAE, CMH, ENS/EHESS/PSL </a:t>
            </a:r>
          </a:p>
          <a:p>
            <a:pPr lvl="1"/>
            <a:r>
              <a:rPr lang="fr-FR" b="1" dirty="0"/>
              <a:t>Emmanuel Didier</a:t>
            </a:r>
            <a:r>
              <a:rPr lang="fr-FR" dirty="0"/>
              <a:t>, Sociologue, Directeur de recherche CNRS, ENS-PSL-EHESS</a:t>
            </a:r>
          </a:p>
          <a:p>
            <a:pPr lvl="1"/>
            <a:r>
              <a:rPr lang="fr-FR" b="1" dirty="0"/>
              <a:t>Aude-Marie </a:t>
            </a:r>
            <a:r>
              <a:rPr lang="fr-FR" b="1" dirty="0" err="1"/>
              <a:t>Lalanne-Berdouticq</a:t>
            </a:r>
            <a:r>
              <a:rPr lang="fr-FR" dirty="0"/>
              <a:t>, historienne, </a:t>
            </a:r>
            <a:r>
              <a:rPr lang="fr-FR" dirty="0" err="1"/>
              <a:t>postdoctorante</a:t>
            </a:r>
            <a:r>
              <a:rPr lang="fr-FR" dirty="0"/>
              <a:t> à l’ENS, CMH. </a:t>
            </a:r>
          </a:p>
          <a:p>
            <a:pPr lvl="1"/>
            <a:r>
              <a:rPr lang="fr-FR" b="1" dirty="0"/>
              <a:t>Christophe Prieur</a:t>
            </a:r>
            <a:r>
              <a:rPr lang="fr-FR" dirty="0"/>
              <a:t>, Sociologie du numérique, Professeur, Université de Marne la Vallée. </a:t>
            </a:r>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284636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ADCA5D-121B-2D4D-AFC9-1D16541139F9}"/>
              </a:ext>
            </a:extLst>
          </p:cNvPr>
          <p:cNvSpPr>
            <a:spLocks noGrp="1"/>
          </p:cNvSpPr>
          <p:nvPr>
            <p:ph type="title"/>
          </p:nvPr>
        </p:nvSpPr>
        <p:spPr/>
        <p:txBody>
          <a:bodyPr/>
          <a:lstStyle/>
          <a:p>
            <a:r>
              <a:rPr lang="fr-FR" dirty="0"/>
              <a:t>Axe Data et quantification</a:t>
            </a:r>
          </a:p>
        </p:txBody>
      </p:sp>
      <p:sp>
        <p:nvSpPr>
          <p:cNvPr id="3" name="Espace réservé du contenu 2">
            <a:extLst>
              <a:ext uri="{FF2B5EF4-FFF2-40B4-BE49-F238E27FC236}">
                <a16:creationId xmlns:a16="http://schemas.microsoft.com/office/drawing/2014/main" id="{32AA3AF9-51C3-0A48-91FC-74A1570F0DDA}"/>
              </a:ext>
            </a:extLst>
          </p:cNvPr>
          <p:cNvSpPr>
            <a:spLocks noGrp="1"/>
          </p:cNvSpPr>
          <p:nvPr>
            <p:ph idx="1"/>
          </p:nvPr>
        </p:nvSpPr>
        <p:spPr/>
        <p:txBody>
          <a:bodyPr>
            <a:normAutofit/>
          </a:bodyPr>
          <a:lstStyle/>
          <a:p>
            <a:r>
              <a:rPr lang="fr-FR" dirty="0"/>
              <a:t>Etudier les conditions sociales de production des données ?</a:t>
            </a:r>
          </a:p>
          <a:p>
            <a:pPr lvl="1"/>
            <a:r>
              <a:rPr lang="fr-FR" b="1" dirty="0"/>
              <a:t>Ce que le contexte social fait aux données de santé </a:t>
            </a:r>
            <a:r>
              <a:rPr lang="fr-FR" dirty="0"/>
              <a:t>: qui produit les données, dans quelles conditions, au nom de quelles normes et valeurs, pour répondre à quels objectifs ?</a:t>
            </a:r>
          </a:p>
          <a:p>
            <a:pPr lvl="1"/>
            <a:r>
              <a:rPr lang="fr-FR" b="1" dirty="0"/>
              <a:t>Ce que les données de santé font au contexte social </a:t>
            </a:r>
            <a:r>
              <a:rPr lang="fr-FR" dirty="0"/>
              <a:t>: à quelles conditions obtient-on des données ? Que faut-il faire au monde social pour avoir des données sur un phénomène de santé ? Quel travail, quelles pratiques, quels savoir-faire cela implique-t-il ?</a:t>
            </a:r>
          </a:p>
        </p:txBody>
      </p:sp>
      <p:pic>
        <p:nvPicPr>
          <p:cNvPr id="4" name="Image 3">
            <a:extLst>
              <a:ext uri="{FF2B5EF4-FFF2-40B4-BE49-F238E27FC236}">
                <a16:creationId xmlns:a16="http://schemas.microsoft.com/office/drawing/2014/main" id="{9E57CE95-3D22-4D44-B200-D4DC356DB385}"/>
              </a:ext>
            </a:extLst>
          </p:cNvPr>
          <p:cNvPicPr>
            <a:picLocks noChangeAspect="1"/>
          </p:cNvPicPr>
          <p:nvPr/>
        </p:nvPicPr>
        <p:blipFill>
          <a:blip r:embed="rId2"/>
          <a:stretch>
            <a:fillRect/>
          </a:stretch>
        </p:blipFill>
        <p:spPr>
          <a:xfrm>
            <a:off x="8082622" y="0"/>
            <a:ext cx="4109377" cy="1609859"/>
          </a:xfrm>
          <a:prstGeom prst="rect">
            <a:avLst/>
          </a:prstGeom>
        </p:spPr>
      </p:pic>
    </p:spTree>
    <p:extLst>
      <p:ext uri="{BB962C8B-B14F-4D97-AF65-F5344CB8AC3E}">
        <p14:creationId xmlns:p14="http://schemas.microsoft.com/office/powerpoint/2010/main" val="29780874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1585</TotalTime>
  <Words>2684</Words>
  <Application>Microsoft Macintosh PowerPoint</Application>
  <PresentationFormat>Grand écran</PresentationFormat>
  <Paragraphs>230</Paragraphs>
  <Slides>26</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Aptos</vt:lpstr>
      <vt:lpstr>Arial</vt:lpstr>
      <vt:lpstr>Calibri</vt:lpstr>
      <vt:lpstr>Calibri Light</vt:lpstr>
      <vt:lpstr>Helvetica</vt:lpstr>
      <vt:lpstr>Wingdings</vt:lpstr>
      <vt:lpstr>Thème Office</vt:lpstr>
      <vt:lpstr>  Réunion de lancement du projet  Santé Numérique en Société (SaNSo)  PEPR Santé numérique </vt:lpstr>
      <vt:lpstr>ISNS : Projet scientifique</vt:lpstr>
      <vt:lpstr>ISNS : Ressources</vt:lpstr>
      <vt:lpstr>SaNSo - Organisation</vt:lpstr>
      <vt:lpstr>SaNSo : Gouvernance</vt:lpstr>
      <vt:lpstr>SaNSo : Réalisations</vt:lpstr>
      <vt:lpstr>Axe Data et quantification</vt:lpstr>
      <vt:lpstr>Axe Data et quantification</vt:lpstr>
      <vt:lpstr>Axe Data et quantification</vt:lpstr>
      <vt:lpstr>Axe Data et quantification</vt:lpstr>
      <vt:lpstr>Axe Professions</vt:lpstr>
      <vt:lpstr>Axe Professions - Membres</vt:lpstr>
      <vt:lpstr>Axe Professions - cadrage</vt:lpstr>
      <vt:lpstr>Axe Professions - cadrage</vt:lpstr>
      <vt:lpstr>Axe Professions</vt:lpstr>
      <vt:lpstr>Axe Professions</vt:lpstr>
      <vt:lpstr>Axe Politique</vt:lpstr>
      <vt:lpstr>Axe Politique</vt:lpstr>
      <vt:lpstr>Axe Politique</vt:lpstr>
      <vt:lpstr>Axe Politique</vt:lpstr>
      <vt:lpstr>Axe Valeur</vt:lpstr>
      <vt:lpstr>Axe Valeur</vt:lpstr>
      <vt:lpstr>Axe Valeur</vt:lpstr>
      <vt:lpstr>Axe Valeur</vt:lpstr>
      <vt:lpstr>Axe Valeur</vt:lpstr>
      <vt:lpstr>Axe Valeur - Le projet SHARE-France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 Santé Numérique en Société     Réunion de lancement du workpackage Santé Numérique en Société (SaNSo) - PEPR Santé numérique,  </dc:title>
  <dc:creator>Microsoft Office User</dc:creator>
  <cp:lastModifiedBy>Microsoft Office User</cp:lastModifiedBy>
  <cp:revision>14</cp:revision>
  <dcterms:created xsi:type="dcterms:W3CDTF">2024-03-11T13:53:01Z</dcterms:created>
  <dcterms:modified xsi:type="dcterms:W3CDTF">2024-03-13T19:11:32Z</dcterms:modified>
</cp:coreProperties>
</file>