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8"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2C68"/>
    <a:srgbClr val="0812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7" d="100"/>
          <a:sy n="47" d="100"/>
        </p:scale>
        <p:origin x="7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D1F6F52-B5FE-2108-4014-EEBBA2174D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0606EB7D-976E-BB1B-530D-72038E6EA7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4C1094-8A5C-4721-AB92-3819312850BB}" type="datetimeFigureOut">
              <a:rPr lang="fr-FR" smtClean="0"/>
              <a:t>12/03/2026</a:t>
            </a:fld>
            <a:endParaRPr lang="fr-FR"/>
          </a:p>
        </p:txBody>
      </p:sp>
      <p:sp>
        <p:nvSpPr>
          <p:cNvPr id="4" name="Espace réservé du pied de page 3">
            <a:extLst>
              <a:ext uri="{FF2B5EF4-FFF2-40B4-BE49-F238E27FC236}">
                <a16:creationId xmlns:a16="http://schemas.microsoft.com/office/drawing/2014/main" id="{C2243F20-3243-0E9C-450F-0467118E39F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fr-FR"/>
              <a:t>PariSanté Campus | Lundi 17 novembre 2025</a:t>
            </a:r>
          </a:p>
        </p:txBody>
      </p:sp>
      <p:sp>
        <p:nvSpPr>
          <p:cNvPr id="5" name="Espace réservé du numéro de diapositive 4">
            <a:extLst>
              <a:ext uri="{FF2B5EF4-FFF2-40B4-BE49-F238E27FC236}">
                <a16:creationId xmlns:a16="http://schemas.microsoft.com/office/drawing/2014/main" id="{88993F2D-F304-ABA6-6CBA-0A4F196900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09A229-16BE-400C-AAE0-C7B2C2109256}" type="slidenum">
              <a:rPr lang="fr-FR" smtClean="0"/>
              <a:t>‹N°›</a:t>
            </a:fld>
            <a:endParaRPr lang="fr-FR"/>
          </a:p>
        </p:txBody>
      </p:sp>
    </p:spTree>
    <p:extLst>
      <p:ext uri="{BB962C8B-B14F-4D97-AF65-F5344CB8AC3E}">
        <p14:creationId xmlns:p14="http://schemas.microsoft.com/office/powerpoint/2010/main" val="1667448391"/>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ED4F83-2F18-4774-8F25-4AA7B1CFB585}" type="datetimeFigureOut">
              <a:rPr lang="fr-FR" smtClean="0"/>
              <a:t>12/03/2026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fr-FR"/>
              <a:t>PariSanté Campus | Lundi 17 novembre 2025</a:t>
            </a: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FFFFB3-8558-4C87-AD80-5BC0587EC24A}" type="slidenum">
              <a:rPr lang="fr-FR" smtClean="0"/>
              <a:t>‹N°›</a:t>
            </a:fld>
            <a:endParaRPr lang="fr-FR"/>
          </a:p>
        </p:txBody>
      </p:sp>
    </p:spTree>
    <p:extLst>
      <p:ext uri="{BB962C8B-B14F-4D97-AF65-F5344CB8AC3E}">
        <p14:creationId xmlns:p14="http://schemas.microsoft.com/office/powerpoint/2010/main" val="3524535921"/>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C6CB9D-E7F5-8A5E-99A1-BF75D8B3A7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734E01E-D428-A7F5-087C-75344C5F3A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74244CE-97DF-2229-E554-06EE9402C476}"/>
              </a:ext>
            </a:extLst>
          </p:cNvPr>
          <p:cNvSpPr>
            <a:spLocks noGrp="1"/>
          </p:cNvSpPr>
          <p:nvPr>
            <p:ph type="dt" sz="half" idx="10"/>
          </p:nvPr>
        </p:nvSpPr>
        <p:spPr/>
        <p:txBody>
          <a:bodyPr/>
          <a:lstStyle/>
          <a:p>
            <a:fld id="{96FA2B3E-6399-4714-BFEB-3BD9BD0BCB2F}" type="datetime1">
              <a:rPr lang="fr-FR" smtClean="0"/>
              <a:t>12/03/2026</a:t>
            </a:fld>
            <a:endParaRPr lang="fr-FR"/>
          </a:p>
        </p:txBody>
      </p:sp>
      <p:sp>
        <p:nvSpPr>
          <p:cNvPr id="5" name="Espace réservé du pied de page 4">
            <a:extLst>
              <a:ext uri="{FF2B5EF4-FFF2-40B4-BE49-F238E27FC236}">
                <a16:creationId xmlns:a16="http://schemas.microsoft.com/office/drawing/2014/main" id="{F3A6FB20-A847-FE81-69F5-576D2DD6DEA8}"/>
              </a:ext>
            </a:extLst>
          </p:cNvPr>
          <p:cNvSpPr>
            <a:spLocks noGrp="1"/>
          </p:cNvSpPr>
          <p:nvPr>
            <p:ph type="ftr" sz="quarter" idx="11"/>
          </p:nvPr>
        </p:nvSpPr>
        <p:spPr/>
        <p:txBody>
          <a:body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BF1A6F82-594A-5C27-135B-2FCA7F3BAE38}"/>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37718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3D6ACD-88B0-02FC-E8EE-EB2B68BA512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939F125-B8C7-2ED6-F89D-85814F5FA27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D9DEC70-2DD8-FB6C-B0D4-D169A5C0FDB4}"/>
              </a:ext>
            </a:extLst>
          </p:cNvPr>
          <p:cNvSpPr>
            <a:spLocks noGrp="1"/>
          </p:cNvSpPr>
          <p:nvPr>
            <p:ph type="dt" sz="half" idx="10"/>
          </p:nvPr>
        </p:nvSpPr>
        <p:spPr/>
        <p:txBody>
          <a:bodyPr/>
          <a:lstStyle/>
          <a:p>
            <a:fld id="{25D43B1B-B417-4640-BDBC-F921BA17BAD3}" type="datetime1">
              <a:rPr lang="fr-FR" smtClean="0"/>
              <a:t>12/03/2026</a:t>
            </a:fld>
            <a:endParaRPr lang="fr-FR"/>
          </a:p>
        </p:txBody>
      </p:sp>
      <p:sp>
        <p:nvSpPr>
          <p:cNvPr id="5" name="Espace réservé du pied de page 4">
            <a:extLst>
              <a:ext uri="{FF2B5EF4-FFF2-40B4-BE49-F238E27FC236}">
                <a16:creationId xmlns:a16="http://schemas.microsoft.com/office/drawing/2014/main" id="{B50C3DB7-A0F8-C5AA-1493-49B419E25A79}"/>
              </a:ext>
            </a:extLst>
          </p:cNvPr>
          <p:cNvSpPr>
            <a:spLocks noGrp="1"/>
          </p:cNvSpPr>
          <p:nvPr>
            <p:ph type="ftr" sz="quarter" idx="11"/>
          </p:nvPr>
        </p:nvSpPr>
        <p:spPr/>
        <p:txBody>
          <a:body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DFF414F9-E178-71C7-041F-09CFF35C74D7}"/>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149000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15FE1F9-239A-9057-6715-C68A8B32342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34F2D5A-E0B5-D53B-2829-90E8453B8B5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E168996-1FA8-E5EA-E32D-25C935B43F73}"/>
              </a:ext>
            </a:extLst>
          </p:cNvPr>
          <p:cNvSpPr>
            <a:spLocks noGrp="1"/>
          </p:cNvSpPr>
          <p:nvPr>
            <p:ph type="dt" sz="half" idx="10"/>
          </p:nvPr>
        </p:nvSpPr>
        <p:spPr/>
        <p:txBody>
          <a:bodyPr/>
          <a:lstStyle/>
          <a:p>
            <a:fld id="{712B8109-BDB3-4B38-8496-DFEB57230DB6}" type="datetime1">
              <a:rPr lang="fr-FR" smtClean="0"/>
              <a:t>12/03/2026</a:t>
            </a:fld>
            <a:endParaRPr lang="fr-FR"/>
          </a:p>
        </p:txBody>
      </p:sp>
      <p:sp>
        <p:nvSpPr>
          <p:cNvPr id="5" name="Espace réservé du pied de page 4">
            <a:extLst>
              <a:ext uri="{FF2B5EF4-FFF2-40B4-BE49-F238E27FC236}">
                <a16:creationId xmlns:a16="http://schemas.microsoft.com/office/drawing/2014/main" id="{FB8F24DE-7225-716C-71D7-6B447EF9F133}"/>
              </a:ext>
            </a:extLst>
          </p:cNvPr>
          <p:cNvSpPr>
            <a:spLocks noGrp="1"/>
          </p:cNvSpPr>
          <p:nvPr>
            <p:ph type="ftr" sz="quarter" idx="11"/>
          </p:nvPr>
        </p:nvSpPr>
        <p:spPr/>
        <p:txBody>
          <a:body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BF1BBBEF-FB4F-2CB9-82C3-07B68EDFC7B1}"/>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3217626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221CA-83EF-6C65-EB5D-79DD9D460C3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0A1789A-4B92-F6D3-DA19-EFABAC026DB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11E7D5-4496-A828-45F3-2FF05150BF12}"/>
              </a:ext>
            </a:extLst>
          </p:cNvPr>
          <p:cNvSpPr>
            <a:spLocks noGrp="1"/>
          </p:cNvSpPr>
          <p:nvPr>
            <p:ph type="dt" sz="half" idx="10"/>
          </p:nvPr>
        </p:nvSpPr>
        <p:spPr/>
        <p:txBody>
          <a:bodyPr/>
          <a:lstStyle/>
          <a:p>
            <a:fld id="{E6398569-550D-47D6-A661-237F3DF0357C}" type="datetime1">
              <a:rPr lang="fr-FR" smtClean="0"/>
              <a:t>12/03/2026</a:t>
            </a:fld>
            <a:endParaRPr lang="fr-FR"/>
          </a:p>
        </p:txBody>
      </p:sp>
      <p:sp>
        <p:nvSpPr>
          <p:cNvPr id="5" name="Espace réservé du pied de page 4">
            <a:extLst>
              <a:ext uri="{FF2B5EF4-FFF2-40B4-BE49-F238E27FC236}">
                <a16:creationId xmlns:a16="http://schemas.microsoft.com/office/drawing/2014/main" id="{BF535EEE-0EE8-9168-CADB-E39A90895D79}"/>
              </a:ext>
            </a:extLst>
          </p:cNvPr>
          <p:cNvSpPr>
            <a:spLocks noGrp="1"/>
          </p:cNvSpPr>
          <p:nvPr>
            <p:ph type="ftr" sz="quarter" idx="11"/>
          </p:nvPr>
        </p:nvSpPr>
        <p:spPr/>
        <p:txBody>
          <a:body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8A7EC156-A17A-63FD-A692-6A7774EDC399}"/>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2278508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6484FF-D6B8-E005-F411-7C3DBFE601C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0C85EFC-007D-896D-629E-52DA8491EC6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F10D79F-D6AB-0F1D-59BD-192B710A9FA5}"/>
              </a:ext>
            </a:extLst>
          </p:cNvPr>
          <p:cNvSpPr>
            <a:spLocks noGrp="1"/>
          </p:cNvSpPr>
          <p:nvPr>
            <p:ph type="dt" sz="half" idx="10"/>
          </p:nvPr>
        </p:nvSpPr>
        <p:spPr/>
        <p:txBody>
          <a:bodyPr/>
          <a:lstStyle/>
          <a:p>
            <a:fld id="{EEAAAD6B-2CF5-44B3-8373-F46ED7F09E2C}" type="datetime1">
              <a:rPr lang="fr-FR" smtClean="0"/>
              <a:t>12/03/2026</a:t>
            </a:fld>
            <a:endParaRPr lang="fr-FR"/>
          </a:p>
        </p:txBody>
      </p:sp>
      <p:sp>
        <p:nvSpPr>
          <p:cNvPr id="5" name="Espace réservé du pied de page 4">
            <a:extLst>
              <a:ext uri="{FF2B5EF4-FFF2-40B4-BE49-F238E27FC236}">
                <a16:creationId xmlns:a16="http://schemas.microsoft.com/office/drawing/2014/main" id="{B901F701-1D43-610F-62AB-476A1DF53AAE}"/>
              </a:ext>
            </a:extLst>
          </p:cNvPr>
          <p:cNvSpPr>
            <a:spLocks noGrp="1"/>
          </p:cNvSpPr>
          <p:nvPr>
            <p:ph type="ftr" sz="quarter" idx="11"/>
          </p:nvPr>
        </p:nvSpPr>
        <p:spPr/>
        <p:txBody>
          <a:body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B5D614C2-72FE-7338-72F6-9BEF0DA348BC}"/>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250009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7A1549-BA0C-07EC-3833-C691E45AA20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3D37E7D-D4D7-F4C3-98D4-D43300DB891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A850E93-8628-5CB3-451B-2ED91778C43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A7D36DA-AAA8-012A-C9AC-14C50F88DCCC}"/>
              </a:ext>
            </a:extLst>
          </p:cNvPr>
          <p:cNvSpPr>
            <a:spLocks noGrp="1"/>
          </p:cNvSpPr>
          <p:nvPr>
            <p:ph type="dt" sz="half" idx="10"/>
          </p:nvPr>
        </p:nvSpPr>
        <p:spPr/>
        <p:txBody>
          <a:bodyPr/>
          <a:lstStyle/>
          <a:p>
            <a:fld id="{F40FA445-678C-470B-A17C-BE4913CDF7CA}" type="datetime1">
              <a:rPr lang="fr-FR" smtClean="0"/>
              <a:t>12/03/2026</a:t>
            </a:fld>
            <a:endParaRPr lang="fr-FR"/>
          </a:p>
        </p:txBody>
      </p:sp>
      <p:sp>
        <p:nvSpPr>
          <p:cNvPr id="6" name="Espace réservé du pied de page 5">
            <a:extLst>
              <a:ext uri="{FF2B5EF4-FFF2-40B4-BE49-F238E27FC236}">
                <a16:creationId xmlns:a16="http://schemas.microsoft.com/office/drawing/2014/main" id="{709CA138-9F25-1252-B0FD-605EE6641931}"/>
              </a:ext>
            </a:extLst>
          </p:cNvPr>
          <p:cNvSpPr>
            <a:spLocks noGrp="1"/>
          </p:cNvSpPr>
          <p:nvPr>
            <p:ph type="ftr" sz="quarter" idx="11"/>
          </p:nvPr>
        </p:nvSpPr>
        <p:spPr/>
        <p:txBody>
          <a:bodyPr/>
          <a:lstStyle/>
          <a:p>
            <a:r>
              <a:rPr lang="fr-FR"/>
              <a:t>PariSanté Campus | Lundi 17 novembre 2025</a:t>
            </a:r>
          </a:p>
        </p:txBody>
      </p:sp>
      <p:sp>
        <p:nvSpPr>
          <p:cNvPr id="7" name="Espace réservé du numéro de diapositive 6">
            <a:extLst>
              <a:ext uri="{FF2B5EF4-FFF2-40B4-BE49-F238E27FC236}">
                <a16:creationId xmlns:a16="http://schemas.microsoft.com/office/drawing/2014/main" id="{EF119A98-0EA8-9B1A-EE49-A7FDF02FDC5E}"/>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3538371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05A10A-590E-EAE0-F7D6-EEDFBAFADA7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75B5A03-6445-5C99-A921-B366EF067E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F8B3F6-9E21-03BA-2D37-907839F1E48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61AC337-07C1-0FF1-EEAC-922534A41A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E569A10-DE52-9E34-5EDD-AD314CA1ED6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75985AA-058E-875E-5C0F-535BAF94BAE5}"/>
              </a:ext>
            </a:extLst>
          </p:cNvPr>
          <p:cNvSpPr>
            <a:spLocks noGrp="1"/>
          </p:cNvSpPr>
          <p:nvPr>
            <p:ph type="dt" sz="half" idx="10"/>
          </p:nvPr>
        </p:nvSpPr>
        <p:spPr/>
        <p:txBody>
          <a:bodyPr/>
          <a:lstStyle/>
          <a:p>
            <a:fld id="{0A3890F0-EA01-4316-9EC9-0FDE7AAAEDA4}" type="datetime1">
              <a:rPr lang="fr-FR" smtClean="0"/>
              <a:t>12/03/2026</a:t>
            </a:fld>
            <a:endParaRPr lang="fr-FR"/>
          </a:p>
        </p:txBody>
      </p:sp>
      <p:sp>
        <p:nvSpPr>
          <p:cNvPr id="8" name="Espace réservé du pied de page 7">
            <a:extLst>
              <a:ext uri="{FF2B5EF4-FFF2-40B4-BE49-F238E27FC236}">
                <a16:creationId xmlns:a16="http://schemas.microsoft.com/office/drawing/2014/main" id="{CE3C94C4-3040-1C50-13EC-EA2E9AA54F96}"/>
              </a:ext>
            </a:extLst>
          </p:cNvPr>
          <p:cNvSpPr>
            <a:spLocks noGrp="1"/>
          </p:cNvSpPr>
          <p:nvPr>
            <p:ph type="ftr" sz="quarter" idx="11"/>
          </p:nvPr>
        </p:nvSpPr>
        <p:spPr/>
        <p:txBody>
          <a:bodyPr/>
          <a:lstStyle/>
          <a:p>
            <a:r>
              <a:rPr lang="fr-FR"/>
              <a:t>PariSanté Campus | Lundi 17 novembre 2025</a:t>
            </a:r>
          </a:p>
        </p:txBody>
      </p:sp>
      <p:sp>
        <p:nvSpPr>
          <p:cNvPr id="9" name="Espace réservé du numéro de diapositive 8">
            <a:extLst>
              <a:ext uri="{FF2B5EF4-FFF2-40B4-BE49-F238E27FC236}">
                <a16:creationId xmlns:a16="http://schemas.microsoft.com/office/drawing/2014/main" id="{BBC2F9EC-4D75-9A09-EAE4-7F62CB98814C}"/>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3337965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2A45CC-F146-4AFC-0E95-51DAC327F99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5876309-5637-7370-81A7-FBBA19FB264B}"/>
              </a:ext>
            </a:extLst>
          </p:cNvPr>
          <p:cNvSpPr>
            <a:spLocks noGrp="1"/>
          </p:cNvSpPr>
          <p:nvPr>
            <p:ph type="dt" sz="half" idx="10"/>
          </p:nvPr>
        </p:nvSpPr>
        <p:spPr/>
        <p:txBody>
          <a:bodyPr/>
          <a:lstStyle/>
          <a:p>
            <a:fld id="{75AB3F61-4DE8-4A85-9451-73A17DA65C7B}" type="datetime1">
              <a:rPr lang="fr-FR" smtClean="0"/>
              <a:t>12/03/2026</a:t>
            </a:fld>
            <a:endParaRPr lang="fr-FR"/>
          </a:p>
        </p:txBody>
      </p:sp>
      <p:sp>
        <p:nvSpPr>
          <p:cNvPr id="4" name="Espace réservé du pied de page 3">
            <a:extLst>
              <a:ext uri="{FF2B5EF4-FFF2-40B4-BE49-F238E27FC236}">
                <a16:creationId xmlns:a16="http://schemas.microsoft.com/office/drawing/2014/main" id="{C594627E-04B7-0483-C85A-E313BB069B55}"/>
              </a:ext>
            </a:extLst>
          </p:cNvPr>
          <p:cNvSpPr>
            <a:spLocks noGrp="1"/>
          </p:cNvSpPr>
          <p:nvPr>
            <p:ph type="ftr" sz="quarter" idx="11"/>
          </p:nvPr>
        </p:nvSpPr>
        <p:spPr/>
        <p:txBody>
          <a:bodyPr/>
          <a:lstStyle/>
          <a:p>
            <a:r>
              <a:rPr lang="fr-FR"/>
              <a:t>PariSanté Campus | Lundi 17 novembre 2025</a:t>
            </a:r>
          </a:p>
        </p:txBody>
      </p:sp>
      <p:sp>
        <p:nvSpPr>
          <p:cNvPr id="5" name="Espace réservé du numéro de diapositive 4">
            <a:extLst>
              <a:ext uri="{FF2B5EF4-FFF2-40B4-BE49-F238E27FC236}">
                <a16:creationId xmlns:a16="http://schemas.microsoft.com/office/drawing/2014/main" id="{A90A13E8-46E2-A87C-C283-1CF0DF9685BF}"/>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3021238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FB1AA03-2C94-6A14-23F6-91EB3C65F6B9}"/>
              </a:ext>
            </a:extLst>
          </p:cNvPr>
          <p:cNvSpPr>
            <a:spLocks noGrp="1"/>
          </p:cNvSpPr>
          <p:nvPr>
            <p:ph type="dt" sz="half" idx="10"/>
          </p:nvPr>
        </p:nvSpPr>
        <p:spPr/>
        <p:txBody>
          <a:bodyPr/>
          <a:lstStyle/>
          <a:p>
            <a:fld id="{308FBFE3-C6B4-4D13-BE84-67BAD5744C04}" type="datetime1">
              <a:rPr lang="fr-FR" smtClean="0"/>
              <a:t>12/03/2026</a:t>
            </a:fld>
            <a:endParaRPr lang="fr-FR"/>
          </a:p>
        </p:txBody>
      </p:sp>
      <p:sp>
        <p:nvSpPr>
          <p:cNvPr id="3" name="Espace réservé du pied de page 2">
            <a:extLst>
              <a:ext uri="{FF2B5EF4-FFF2-40B4-BE49-F238E27FC236}">
                <a16:creationId xmlns:a16="http://schemas.microsoft.com/office/drawing/2014/main" id="{067D4A25-B5BE-1632-E8B9-A93D0A006A46}"/>
              </a:ext>
            </a:extLst>
          </p:cNvPr>
          <p:cNvSpPr>
            <a:spLocks noGrp="1"/>
          </p:cNvSpPr>
          <p:nvPr>
            <p:ph type="ftr" sz="quarter" idx="11"/>
          </p:nvPr>
        </p:nvSpPr>
        <p:spPr/>
        <p:txBody>
          <a:bodyPr/>
          <a:lstStyle/>
          <a:p>
            <a:r>
              <a:rPr lang="fr-FR"/>
              <a:t>PariSanté Campus | Lundi 17 novembre 2025</a:t>
            </a:r>
          </a:p>
        </p:txBody>
      </p:sp>
      <p:sp>
        <p:nvSpPr>
          <p:cNvPr id="4" name="Espace réservé du numéro de diapositive 3">
            <a:extLst>
              <a:ext uri="{FF2B5EF4-FFF2-40B4-BE49-F238E27FC236}">
                <a16:creationId xmlns:a16="http://schemas.microsoft.com/office/drawing/2014/main" id="{D42990FF-A756-6CB2-6670-A8125812E40E}"/>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4221271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06B470-58FB-26B9-7994-56E9EEF5251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507A801-E2A9-00F7-529C-5CCE9AE4FF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2C4D08E-FA60-2224-B127-3BE35974D8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0FA7A38-F529-9705-2BC7-AD68C8900420}"/>
              </a:ext>
            </a:extLst>
          </p:cNvPr>
          <p:cNvSpPr>
            <a:spLocks noGrp="1"/>
          </p:cNvSpPr>
          <p:nvPr>
            <p:ph type="dt" sz="half" idx="10"/>
          </p:nvPr>
        </p:nvSpPr>
        <p:spPr/>
        <p:txBody>
          <a:bodyPr/>
          <a:lstStyle/>
          <a:p>
            <a:fld id="{06A55FBB-5C7B-4F9B-8CED-F9658F5E22A9}" type="datetime1">
              <a:rPr lang="fr-FR" smtClean="0"/>
              <a:t>12/03/2026</a:t>
            </a:fld>
            <a:endParaRPr lang="fr-FR"/>
          </a:p>
        </p:txBody>
      </p:sp>
      <p:sp>
        <p:nvSpPr>
          <p:cNvPr id="6" name="Espace réservé du pied de page 5">
            <a:extLst>
              <a:ext uri="{FF2B5EF4-FFF2-40B4-BE49-F238E27FC236}">
                <a16:creationId xmlns:a16="http://schemas.microsoft.com/office/drawing/2014/main" id="{6DA47287-1CB2-679E-B1F5-914BE6D927D2}"/>
              </a:ext>
            </a:extLst>
          </p:cNvPr>
          <p:cNvSpPr>
            <a:spLocks noGrp="1"/>
          </p:cNvSpPr>
          <p:nvPr>
            <p:ph type="ftr" sz="quarter" idx="11"/>
          </p:nvPr>
        </p:nvSpPr>
        <p:spPr/>
        <p:txBody>
          <a:bodyPr/>
          <a:lstStyle/>
          <a:p>
            <a:r>
              <a:rPr lang="fr-FR"/>
              <a:t>PariSanté Campus | Lundi 17 novembre 2025</a:t>
            </a:r>
          </a:p>
        </p:txBody>
      </p:sp>
      <p:sp>
        <p:nvSpPr>
          <p:cNvPr id="7" name="Espace réservé du numéro de diapositive 6">
            <a:extLst>
              <a:ext uri="{FF2B5EF4-FFF2-40B4-BE49-F238E27FC236}">
                <a16:creationId xmlns:a16="http://schemas.microsoft.com/office/drawing/2014/main" id="{B64B2E78-816B-6BBE-397B-3E406D51C672}"/>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245670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048CA7-3EF0-6B2B-3EEF-438543CD4EB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1EFE69B-1A4A-1AE6-CC2E-064E2CBD20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AEF1CF8-DC89-836D-0C3E-61A5CB425D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4E2609F-9AA9-39F7-B436-0121E7615B66}"/>
              </a:ext>
            </a:extLst>
          </p:cNvPr>
          <p:cNvSpPr>
            <a:spLocks noGrp="1"/>
          </p:cNvSpPr>
          <p:nvPr>
            <p:ph type="dt" sz="half" idx="10"/>
          </p:nvPr>
        </p:nvSpPr>
        <p:spPr/>
        <p:txBody>
          <a:bodyPr/>
          <a:lstStyle/>
          <a:p>
            <a:fld id="{70661735-74F1-4C3C-8C5B-A354BAB9E757}" type="datetime1">
              <a:rPr lang="fr-FR" smtClean="0"/>
              <a:t>12/03/2026</a:t>
            </a:fld>
            <a:endParaRPr lang="fr-FR"/>
          </a:p>
        </p:txBody>
      </p:sp>
      <p:sp>
        <p:nvSpPr>
          <p:cNvPr id="6" name="Espace réservé du pied de page 5">
            <a:extLst>
              <a:ext uri="{FF2B5EF4-FFF2-40B4-BE49-F238E27FC236}">
                <a16:creationId xmlns:a16="http://schemas.microsoft.com/office/drawing/2014/main" id="{669C6C63-92C7-B72A-0A0A-32F90DDCB6BD}"/>
              </a:ext>
            </a:extLst>
          </p:cNvPr>
          <p:cNvSpPr>
            <a:spLocks noGrp="1"/>
          </p:cNvSpPr>
          <p:nvPr>
            <p:ph type="ftr" sz="quarter" idx="11"/>
          </p:nvPr>
        </p:nvSpPr>
        <p:spPr/>
        <p:txBody>
          <a:bodyPr/>
          <a:lstStyle/>
          <a:p>
            <a:r>
              <a:rPr lang="fr-FR"/>
              <a:t>PariSanté Campus | Lundi 17 novembre 2025</a:t>
            </a:r>
          </a:p>
        </p:txBody>
      </p:sp>
      <p:sp>
        <p:nvSpPr>
          <p:cNvPr id="7" name="Espace réservé du numéro de diapositive 6">
            <a:extLst>
              <a:ext uri="{FF2B5EF4-FFF2-40B4-BE49-F238E27FC236}">
                <a16:creationId xmlns:a16="http://schemas.microsoft.com/office/drawing/2014/main" id="{38C54CAE-FF1B-8F9B-DB52-835B3A6CE158}"/>
              </a:ext>
            </a:extLst>
          </p:cNvPr>
          <p:cNvSpPr>
            <a:spLocks noGrp="1"/>
          </p:cNvSpPr>
          <p:nvPr>
            <p:ph type="sldNum" sz="quarter" idx="12"/>
          </p:nvPr>
        </p:nvSpPr>
        <p:spPr/>
        <p:txBody>
          <a:bodyPr/>
          <a:lstStyle/>
          <a:p>
            <a:fld id="{3435FD34-AE7B-4242-A333-CD6E9BFBEAB6}" type="slidenum">
              <a:rPr lang="fr-FR" smtClean="0"/>
              <a:t>‹N°›</a:t>
            </a:fld>
            <a:endParaRPr lang="fr-FR"/>
          </a:p>
        </p:txBody>
      </p:sp>
    </p:spTree>
    <p:extLst>
      <p:ext uri="{BB962C8B-B14F-4D97-AF65-F5344CB8AC3E}">
        <p14:creationId xmlns:p14="http://schemas.microsoft.com/office/powerpoint/2010/main" val="2246101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7E64D3-8663-B43F-DE7F-EA7C3CF302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D6435FF-A91D-B31B-AEE3-CF0CDD71DF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71D89F3-4F8B-3F50-1AB1-B897C19155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249EF83-AC25-46AE-B98A-1DF991E3F699}" type="datetime1">
              <a:rPr lang="fr-FR" smtClean="0"/>
              <a:t>12/03/2026</a:t>
            </a:fld>
            <a:endParaRPr lang="fr-FR"/>
          </a:p>
        </p:txBody>
      </p:sp>
      <p:sp>
        <p:nvSpPr>
          <p:cNvPr id="5" name="Espace réservé du pied de page 4">
            <a:extLst>
              <a:ext uri="{FF2B5EF4-FFF2-40B4-BE49-F238E27FC236}">
                <a16:creationId xmlns:a16="http://schemas.microsoft.com/office/drawing/2014/main" id="{A398B675-4DAD-E13A-0002-C4997364BF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FR"/>
              <a:t>PariSanté Campus | Lundi 17 novembre 2025</a:t>
            </a:r>
          </a:p>
        </p:txBody>
      </p:sp>
      <p:sp>
        <p:nvSpPr>
          <p:cNvPr id="6" name="Espace réservé du numéro de diapositive 5">
            <a:extLst>
              <a:ext uri="{FF2B5EF4-FFF2-40B4-BE49-F238E27FC236}">
                <a16:creationId xmlns:a16="http://schemas.microsoft.com/office/drawing/2014/main" id="{48587CCF-9BEA-DDDC-5EC4-5FC4956DD8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435FD34-AE7B-4242-A333-CD6E9BFBEAB6}" type="slidenum">
              <a:rPr lang="fr-FR" smtClean="0"/>
              <a:t>‹N°›</a:t>
            </a:fld>
            <a:endParaRPr lang="fr-FR"/>
          </a:p>
        </p:txBody>
      </p:sp>
    </p:spTree>
    <p:extLst>
      <p:ext uri="{BB962C8B-B14F-4D97-AF65-F5344CB8AC3E}">
        <p14:creationId xmlns:p14="http://schemas.microsoft.com/office/powerpoint/2010/main" val="2453824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94EAC690-D622-BA88-A2AB-47B73FDA6D14}"/>
              </a:ext>
            </a:extLst>
          </p:cNvPr>
          <p:cNvSpPr txBox="1">
            <a:spLocks/>
          </p:cNvSpPr>
          <p:nvPr/>
        </p:nvSpPr>
        <p:spPr>
          <a:xfrm>
            <a:off x="329185" y="1120137"/>
            <a:ext cx="1348958" cy="41166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1800" b="1" dirty="0">
                <a:solidFill>
                  <a:srgbClr val="242C68"/>
                </a:solidFill>
                <a:latin typeface="Times New Roman" panose="02020603050405020304" pitchFamily="18" charset="0"/>
                <a:cs typeface="Times New Roman" panose="02020603050405020304" pitchFamily="18" charset="0"/>
              </a:rPr>
              <a:t>MATINÉE</a:t>
            </a:r>
            <a:endParaRPr lang="fr-FR" sz="1800" b="1" dirty="0">
              <a:solidFill>
                <a:srgbClr val="242C68"/>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ZoneTexte 9">
            <a:extLst>
              <a:ext uri="{FF2B5EF4-FFF2-40B4-BE49-F238E27FC236}">
                <a16:creationId xmlns:a16="http://schemas.microsoft.com/office/drawing/2014/main" id="{9F28C634-1477-C88F-AC62-8A473AFB515B}"/>
              </a:ext>
            </a:extLst>
          </p:cNvPr>
          <p:cNvSpPr txBox="1"/>
          <p:nvPr/>
        </p:nvSpPr>
        <p:spPr>
          <a:xfrm>
            <a:off x="6096000" y="1595549"/>
            <a:ext cx="5994400" cy="5278368"/>
          </a:xfrm>
          <a:prstGeom prst="rect">
            <a:avLst/>
          </a:prstGeom>
          <a:noFill/>
        </p:spPr>
        <p:txBody>
          <a:bodyPr wrap="square">
            <a:spAutoFit/>
          </a:bodyPr>
          <a:lstStyle/>
          <a:p>
            <a:pPr>
              <a:spcBef>
                <a:spcPts val="555"/>
              </a:spcBef>
            </a:pP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11h00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11h15    </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Pause</a:t>
            </a:r>
            <a:endParaRPr lang="fr-FR" sz="1300" b="1" spc="-70" dirty="0">
              <a:effectLst/>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endParaRPr lang="fr-FR" sz="11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11h15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11h45</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spc="-70" dirty="0">
                <a:effectLst/>
                <a:latin typeface="Times New Roman" panose="02020603050405020304" pitchFamily="18" charset="0"/>
                <a:ea typeface="Calibri" panose="020F0502020204030204" pitchFamily="34" charset="0"/>
                <a:cs typeface="Times New Roman" panose="02020603050405020304" pitchFamily="18" charset="0"/>
              </a:rPr>
              <a:t>Les activités de l’axe </a:t>
            </a:r>
            <a:r>
              <a:rPr lang="fr-FR" sz="1300" b="1" i="1" spc="-70" dirty="0">
                <a:latin typeface="Times New Roman" panose="02020603050405020304" pitchFamily="18" charset="0"/>
                <a:ea typeface="Calibri" panose="020F0502020204030204" pitchFamily="34" charset="0"/>
                <a:cs typeface="Times New Roman" panose="02020603050405020304" pitchFamily="18" charset="0"/>
              </a:rPr>
              <a:t>P</a:t>
            </a:r>
            <a:r>
              <a:rPr lang="fr-FR" sz="1300" b="1" i="1" spc="-70" dirty="0">
                <a:effectLst/>
                <a:latin typeface="Times New Roman" panose="02020603050405020304" pitchFamily="18" charset="0"/>
                <a:ea typeface="Calibri" panose="020F0502020204030204" pitchFamily="34" charset="0"/>
                <a:cs typeface="Times New Roman" panose="02020603050405020304" pitchFamily="18" charset="0"/>
              </a:rPr>
              <a:t>olitique</a:t>
            </a:r>
            <a:r>
              <a:rPr lang="fr-FR" sz="1300" b="1" spc="-70" dirty="0">
                <a:effectLst/>
                <a:latin typeface="Times New Roman" panose="02020603050405020304" pitchFamily="18" charset="0"/>
                <a:ea typeface="Calibri" panose="020F0502020204030204" pitchFamily="34" charset="0"/>
                <a:cs typeface="Times New Roman" panose="02020603050405020304" pitchFamily="18" charset="0"/>
              </a:rPr>
              <a:t> et les réflexions en cours sur le cadre 	juridique de la circulation des données de santé</a:t>
            </a:r>
            <a:endParaRPr lang="fr-FR" sz="13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endParaRPr lang="fr-FR" sz="12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Elsa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Supiot</a:t>
            </a:r>
            <a:r>
              <a:rPr lang="fr-FR" sz="1100" dirty="0">
                <a:latin typeface="Times New Roman" panose="02020603050405020304" pitchFamily="18" charset="0"/>
                <a:ea typeface="Calibri" panose="020F0502020204030204" pitchFamily="34" charset="0"/>
                <a:cs typeface="Times New Roman" panose="02020603050405020304" pitchFamily="18" charset="0"/>
              </a:rPr>
              <a:t>, coordinatrice de l’axe, juriste, professeure de droit privé à l’Université 	d’Angers, détachée en tant que directrice de recherche à l’ISJPS, CNRS présentera 	les</a:t>
            </a:r>
            <a:r>
              <a:rPr lang="fr-FR" sz="1100" b="1"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activités et réflexions en cours sur le cadre juridique de la circulation des  	données de santé avec un focus sur les recherches des postdoctorantes </a:t>
            </a:r>
            <a:r>
              <a:rPr lang="fr-FR" sz="1100" b="1" dirty="0">
                <a:latin typeface="Times New Roman" panose="02020603050405020304" pitchFamily="18" charset="0"/>
                <a:ea typeface="Calibri" panose="020F0502020204030204" pitchFamily="34" charset="0"/>
                <a:cs typeface="Times New Roman" panose="02020603050405020304" pitchFamily="18" charset="0"/>
              </a:rPr>
              <a:t>Rebecca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Demoule</a:t>
            </a:r>
            <a:r>
              <a:rPr lang="fr-FR" sz="1100" b="1"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et </a:t>
            </a:r>
            <a:r>
              <a:rPr lang="fr-FR" sz="1100" b="1" dirty="0">
                <a:latin typeface="Times New Roman" panose="02020603050405020304" pitchFamily="18" charset="0"/>
                <a:ea typeface="Calibri" panose="020F0502020204030204" pitchFamily="34" charset="0"/>
                <a:cs typeface="Times New Roman" panose="02020603050405020304" pitchFamily="18" charset="0"/>
              </a:rPr>
              <a:t>Maria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Kalogirou</a:t>
            </a:r>
            <a:r>
              <a:rPr lang="fr-FR" sz="1100" b="1" dirty="0">
                <a:latin typeface="Times New Roman" panose="02020603050405020304" pitchFamily="18" charset="0"/>
                <a:ea typeface="Calibri" panose="020F0502020204030204" pitchFamily="34" charset="0"/>
                <a:cs typeface="Times New Roman" panose="02020603050405020304" pitchFamily="18" charset="0"/>
              </a:rPr>
              <a:t>. </a:t>
            </a:r>
          </a:p>
          <a:p>
            <a:pPr marL="8890">
              <a:tabLst>
                <a:tab pos="1095375" algn="l"/>
              </a:tabLst>
            </a:pPr>
            <a:endParaRPr lang="fr-FR" sz="110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11h45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12h15</a:t>
            </a:r>
            <a:r>
              <a:rPr lang="fr-FR" sz="1300" b="1" spc="-2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70" dirty="0">
                <a:effectLst/>
                <a:latin typeface="Times New Roman" panose="02020603050405020304" pitchFamily="18" charset="0"/>
                <a:ea typeface="Calibri" panose="020F0502020204030204" pitchFamily="34" charset="0"/>
                <a:cs typeface="Times New Roman" panose="02020603050405020304" pitchFamily="18" charset="0"/>
              </a:rPr>
              <a:t>Valorisation et valeur des données de santé : objectifs et travaux en cours</a:t>
            </a:r>
          </a:p>
          <a:p>
            <a:pPr marL="8890">
              <a:tabLst>
                <a:tab pos="1095375" algn="l"/>
              </a:tabLst>
            </a:pPr>
            <a:endParaRPr lang="fr-FR" sz="12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Mathilde Godard</a:t>
            </a:r>
            <a:r>
              <a:rPr lang="fr-FR" sz="1100" dirty="0">
                <a:latin typeface="Times New Roman" panose="02020603050405020304" pitchFamily="18" charset="0"/>
                <a:ea typeface="Calibri" panose="020F0502020204030204" pitchFamily="34" charset="0"/>
                <a:cs typeface="Times New Roman" panose="02020603050405020304" pitchFamily="18" charset="0"/>
              </a:rPr>
              <a:t>, coordinatrice de l’axe, économiste, chargée de recherche au 	CNRS (Université Paris-Dauphine - PSL), présentera le projet collaboratif </a:t>
            </a:r>
            <a:r>
              <a:rPr lang="fr-FR" sz="1100" i="1" dirty="0" err="1">
                <a:latin typeface="Times New Roman" panose="02020603050405020304" pitchFamily="18" charset="0"/>
                <a:ea typeface="Calibri" panose="020F0502020204030204" pitchFamily="34" charset="0"/>
                <a:cs typeface="Times New Roman" panose="02020603050405020304" pitchFamily="18" charset="0"/>
              </a:rPr>
              <a:t>Easy</a:t>
            </a:r>
            <a:r>
              <a:rPr lang="fr-FR" sz="1100" i="1" dirty="0">
                <a:latin typeface="Times New Roman" panose="02020603050405020304" pitchFamily="18" charset="0"/>
                <a:ea typeface="Calibri" panose="020F0502020204030204" pitchFamily="34" charset="0"/>
                <a:cs typeface="Times New Roman" panose="02020603050405020304" pitchFamily="18" charset="0"/>
              </a:rPr>
              <a:t>-	SNDS : </a:t>
            </a:r>
            <a:r>
              <a:rPr lang="fr-FR" sz="1100" dirty="0">
                <a:latin typeface="Times New Roman" panose="02020603050405020304" pitchFamily="18" charset="0"/>
                <a:ea typeface="Calibri" panose="020F0502020204030204" pitchFamily="34" charset="0"/>
                <a:cs typeface="Times New Roman" panose="02020603050405020304" pitchFamily="18" charset="0"/>
              </a:rPr>
              <a:t>création d’un schéma de données simplifié et mise à disposition des codes 	en open source pour les chercheurs en sciences sociales, ainsi que des avancées du 	groupe de travail sur la valeur et la valorisation des données de santé pour la 	décision publique en santé.</a:t>
            </a:r>
          </a:p>
          <a:p>
            <a:pPr marL="8890">
              <a:tabLst>
                <a:tab pos="1095375" algn="l"/>
              </a:tabLst>
            </a:pPr>
            <a:endParaRPr lang="fr-FR" sz="110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12h15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20" dirty="0">
                <a:effectLst/>
                <a:latin typeface="Times New Roman" panose="02020603050405020304" pitchFamily="18" charset="0"/>
                <a:ea typeface="Calibri" panose="020F0502020204030204" pitchFamily="34" charset="0"/>
                <a:cs typeface="Times New Roman" panose="02020603050405020304" pitchFamily="18" charset="0"/>
              </a:rPr>
              <a:t>12h30</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Présentation d’un nouvel axe potentiel : </a:t>
            </a:r>
            <a:r>
              <a:rPr lang="fr-FR" sz="1300" b="1" i="1" dirty="0">
                <a:effectLst/>
                <a:latin typeface="Times New Roman" panose="02020603050405020304" pitchFamily="18" charset="0"/>
                <a:ea typeface="Calibri" panose="020F0502020204030204" pitchFamily="34" charset="0"/>
                <a:cs typeface="Times New Roman" panose="02020603050405020304" pitchFamily="18" charset="0"/>
              </a:rPr>
              <a:t>grandes enquêtes 	statistiques</a:t>
            </a:r>
          </a:p>
          <a:p>
            <a:pPr marL="8890">
              <a:tabLst>
                <a:tab pos="1095375" algn="l"/>
              </a:tabLst>
            </a:pPr>
            <a:endParaRPr lang="fr-FR" sz="1200" b="1"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200" b="1"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Florence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Jusot</a:t>
            </a:r>
            <a:r>
              <a:rPr lang="fr-FR" sz="1100" b="1"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économiste de la santé et professeure à l’Université Paris-Dauphine 	- PSL, présentera ce nouvel axe potentiel, qui s’intéresse à la conception, 	production et l’exploitation des grandes enquêtes statistiques, telles que </a:t>
            </a:r>
            <a:r>
              <a:rPr lang="fr-FR" sz="1100" i="1" dirty="0">
                <a:latin typeface="Times New Roman" panose="02020603050405020304" pitchFamily="18" charset="0"/>
                <a:ea typeface="Calibri" panose="020F0502020204030204" pitchFamily="34" charset="0"/>
                <a:cs typeface="Times New Roman" panose="02020603050405020304" pitchFamily="18" charset="0"/>
              </a:rPr>
              <a:t>SHARE</a:t>
            </a:r>
            <a:r>
              <a:rPr lang="fr-FR" sz="1100" dirty="0">
                <a:latin typeface="Times New Roman" panose="02020603050405020304" pitchFamily="18" charset="0"/>
                <a:ea typeface="Calibri" panose="020F0502020204030204" pitchFamily="34" charset="0"/>
                <a:cs typeface="Times New Roman" panose="02020603050405020304" pitchFamily="18" charset="0"/>
              </a:rPr>
              <a:t>. Il 	aborde les questions liées à la formulation des questionnaires, la construction des 	bases de données et la réflexion méthodologique sur la production des données.</a:t>
            </a:r>
          </a:p>
        </p:txBody>
      </p:sp>
      <p:sp>
        <p:nvSpPr>
          <p:cNvPr id="11" name="ZoneTexte 10">
            <a:extLst>
              <a:ext uri="{FF2B5EF4-FFF2-40B4-BE49-F238E27FC236}">
                <a16:creationId xmlns:a16="http://schemas.microsoft.com/office/drawing/2014/main" id="{15CCA481-3F6E-5A91-BF5B-15016F19B1A3}"/>
              </a:ext>
            </a:extLst>
          </p:cNvPr>
          <p:cNvSpPr txBox="1"/>
          <p:nvPr/>
        </p:nvSpPr>
        <p:spPr>
          <a:xfrm>
            <a:off x="329185" y="1595549"/>
            <a:ext cx="5477255" cy="4734629"/>
          </a:xfrm>
          <a:prstGeom prst="rect">
            <a:avLst/>
          </a:prstGeom>
          <a:noFill/>
        </p:spPr>
        <p:txBody>
          <a:bodyPr wrap="square">
            <a:spAutoFit/>
          </a:bodyPr>
          <a:lstStyle/>
          <a:p>
            <a:pPr marL="8890">
              <a:spcBef>
                <a:spcPts val="1870"/>
              </a:spcBef>
              <a:tabLst>
                <a:tab pos="1095375" algn="l"/>
              </a:tabLst>
            </a:pPr>
            <a:r>
              <a:rPr lang="fr-FR" sz="1300" b="1" spc="-40" dirty="0">
                <a:effectLst/>
                <a:latin typeface="Times New Roman" panose="02020603050405020304" pitchFamily="18" charset="0"/>
                <a:ea typeface="Calibri" panose="020F0502020204030204" pitchFamily="34" charset="0"/>
                <a:cs typeface="Times New Roman" panose="02020603050405020304" pitchFamily="18" charset="0"/>
              </a:rPr>
              <a:t>08h30 </a:t>
            </a:r>
            <a:r>
              <a:rPr lang="fr-FR" sz="1300" b="1" spc="-1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40" dirty="0">
                <a:effectLst/>
                <a:latin typeface="Times New Roman" panose="02020603050405020304" pitchFamily="18" charset="0"/>
                <a:ea typeface="Calibri" panose="020F0502020204030204" pitchFamily="34" charset="0"/>
                <a:cs typeface="Times New Roman" panose="02020603050405020304" pitchFamily="18" charset="0"/>
              </a:rPr>
              <a:t>09h00</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spc="-10" dirty="0">
                <a:effectLst/>
                <a:latin typeface="Times New Roman" panose="02020603050405020304" pitchFamily="18" charset="0"/>
                <a:ea typeface="Calibri" panose="020F0502020204030204" pitchFamily="34" charset="0"/>
                <a:cs typeface="Times New Roman" panose="02020603050405020304" pitchFamily="18" charset="0"/>
              </a:rPr>
              <a:t>Accueil</a:t>
            </a:r>
            <a:endParaRPr lang="fr-FR" sz="13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8890">
              <a:spcBef>
                <a:spcPts val="1285"/>
              </a:spcBef>
              <a:spcAft>
                <a:spcPts val="0"/>
              </a:spcAft>
              <a:tabLst>
                <a:tab pos="1095375" algn="l"/>
              </a:tabLst>
            </a:pPr>
            <a:r>
              <a:rPr lang="fr-FR" sz="1300" b="1" spc="-50" dirty="0">
                <a:effectLst/>
                <a:latin typeface="Times New Roman" panose="02020603050405020304" pitchFamily="18" charset="0"/>
                <a:ea typeface="Calibri" panose="020F0502020204030204" pitchFamily="34" charset="0"/>
                <a:cs typeface="Times New Roman" panose="02020603050405020304" pitchFamily="18" charset="0"/>
              </a:rPr>
              <a:t>09h00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50" dirty="0">
                <a:latin typeface="Times New Roman" panose="02020603050405020304" pitchFamily="18" charset="0"/>
                <a:ea typeface="Calibri" panose="020F0502020204030204" pitchFamily="34" charset="0"/>
                <a:cs typeface="Times New Roman" panose="02020603050405020304" pitchFamily="18" charset="0"/>
              </a:rPr>
              <a:t>10h00</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spc="-70" dirty="0">
                <a:effectLst/>
                <a:latin typeface="Times New Roman" panose="02020603050405020304" pitchFamily="18" charset="0"/>
                <a:ea typeface="Calibri" panose="020F0502020204030204" pitchFamily="34" charset="0"/>
                <a:cs typeface="Times New Roman" panose="02020603050405020304" pitchFamily="18" charset="0"/>
              </a:rPr>
              <a:t>Introduction à la journée</a:t>
            </a:r>
            <a:endParaRPr lang="fr-FR" sz="13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spcBef>
                <a:spcPts val="1285"/>
              </a:spcBef>
              <a:spcAft>
                <a:spcPts val="0"/>
              </a:spcAft>
              <a:tabLst>
                <a:tab pos="1095375" algn="l"/>
              </a:tabLst>
            </a:pPr>
            <a:r>
              <a:rPr lang="fr-FR" sz="1200" b="1" spc="-7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100" b="1" dirty="0">
                <a:effectLst/>
                <a:latin typeface="Times New Roman" panose="02020603050405020304" pitchFamily="18" charset="0"/>
                <a:ea typeface="Calibri" panose="020F0502020204030204" pitchFamily="34" charset="0"/>
                <a:cs typeface="Times New Roman" panose="02020603050405020304" pitchFamily="18" charset="0"/>
              </a:rPr>
              <a:t>Frédéric Worms, </a:t>
            </a: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directeur de l’ENS-PSL</a:t>
            </a:r>
            <a:br>
              <a:rPr lang="fr-FR" sz="1100" dirty="0">
                <a:effectLst/>
                <a:latin typeface="Times New Roman" panose="02020603050405020304" pitchFamily="18" charset="0"/>
                <a:ea typeface="Calibri" panose="020F0502020204030204" pitchFamily="34" charset="0"/>
                <a:cs typeface="Times New Roman" panose="02020603050405020304" pitchFamily="18" charset="0"/>
              </a:rPr>
            </a:b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Fabrice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Boudjaaba</a:t>
            </a:r>
            <a:r>
              <a:rPr lang="fr-FR" sz="1100" dirty="0">
                <a:latin typeface="Times New Roman" panose="02020603050405020304" pitchFamily="18" charset="0"/>
                <a:ea typeface="Calibri" panose="020F0502020204030204" pitchFamily="34" charset="0"/>
                <a:cs typeface="Times New Roman" panose="02020603050405020304" pitchFamily="18" charset="0"/>
              </a:rPr>
              <a:t>, directeur du CNRS Sciences humaines et sociales</a:t>
            </a: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 </a:t>
            </a:r>
            <a:br>
              <a:rPr lang="fr-FR" sz="1100" dirty="0">
                <a:effectLst/>
                <a:latin typeface="Times New Roman" panose="02020603050405020304" pitchFamily="18" charset="0"/>
                <a:ea typeface="Calibri" panose="020F0502020204030204" pitchFamily="34" charset="0"/>
                <a:cs typeface="Times New Roman" panose="02020603050405020304" pitchFamily="18" charset="0"/>
              </a:rPr>
            </a:b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Emmanuel Didier, </a:t>
            </a: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directeur</a:t>
            </a:r>
            <a:r>
              <a:rPr lang="fr-FR" sz="1100" spc="45"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de</a:t>
            </a:r>
            <a:r>
              <a:rPr lang="fr-FR" sz="1100" spc="5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100" spc="-10" dirty="0">
                <a:effectLst/>
                <a:latin typeface="Times New Roman" panose="02020603050405020304" pitchFamily="18" charset="0"/>
                <a:ea typeface="Calibri" panose="020F0502020204030204" pitchFamily="34" charset="0"/>
                <a:cs typeface="Times New Roman" panose="02020603050405020304" pitchFamily="18" charset="0"/>
              </a:rPr>
              <a:t>l’ISNS</a:t>
            </a:r>
            <a:r>
              <a:rPr lang="fr-FR" sz="1100" spc="-10" dirty="0">
                <a:latin typeface="Times New Roman" panose="02020603050405020304" pitchFamily="18" charset="0"/>
                <a:ea typeface="Calibri" panose="020F0502020204030204" pitchFamily="34" charset="0"/>
                <a:cs typeface="Times New Roman" panose="02020603050405020304" pitchFamily="18" charset="0"/>
              </a:rPr>
              <a:t> et </a:t>
            </a:r>
            <a:r>
              <a:rPr lang="fr-FR" sz="1100" spc="-10" dirty="0">
                <a:effectLst/>
                <a:latin typeface="Times New Roman" panose="02020603050405020304" pitchFamily="18" charset="0"/>
                <a:ea typeface="Calibri" panose="020F0502020204030204" pitchFamily="34" charset="0"/>
                <a:cs typeface="Times New Roman" panose="02020603050405020304" pitchFamily="18" charset="0"/>
              </a:rPr>
              <a:t>de la FR3SN</a:t>
            </a:r>
            <a:br>
              <a:rPr lang="fr-FR" sz="1100" dirty="0">
                <a:latin typeface="Times New Roman" panose="02020603050405020304" pitchFamily="18" charset="0"/>
                <a:ea typeface="Calibri" panose="020F0502020204030204" pitchFamily="34" charset="0"/>
                <a:cs typeface="Times New Roman" panose="02020603050405020304" pitchFamily="18" charset="0"/>
              </a:rPr>
            </a:br>
            <a:endParaRPr lang="fr-FR"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300" b="1" spc="-50" dirty="0">
                <a:latin typeface="Times New Roman" panose="02020603050405020304" pitchFamily="18" charset="0"/>
                <a:ea typeface="Calibri" panose="020F0502020204030204" pitchFamily="34" charset="0"/>
                <a:cs typeface="Times New Roman" panose="02020603050405020304" pitchFamily="18" charset="0"/>
              </a:rPr>
              <a:t>10</a:t>
            </a:r>
            <a:r>
              <a:rPr lang="fr-FR" sz="1300" b="1" spc="-50" dirty="0">
                <a:effectLst/>
                <a:latin typeface="Times New Roman" panose="02020603050405020304" pitchFamily="18" charset="0"/>
                <a:ea typeface="Calibri" panose="020F0502020204030204" pitchFamily="34" charset="0"/>
                <a:cs typeface="Times New Roman" panose="02020603050405020304" pitchFamily="18" charset="0"/>
              </a:rPr>
              <a:t>h00 </a:t>
            </a:r>
            <a:r>
              <a:rPr lang="fr-FR" sz="1300" b="1" spc="-1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50" dirty="0">
                <a:effectLst/>
                <a:latin typeface="Times New Roman" panose="02020603050405020304" pitchFamily="18" charset="0"/>
                <a:ea typeface="Calibri" panose="020F0502020204030204" pitchFamily="34" charset="0"/>
                <a:cs typeface="Times New Roman" panose="02020603050405020304" pitchFamily="18" charset="0"/>
              </a:rPr>
              <a:t>10h30</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Présentation et actualité de l’axe </a:t>
            </a:r>
            <a:r>
              <a:rPr lang="fr-FR" sz="1300" b="1" i="1" dirty="0">
                <a:effectLst/>
                <a:latin typeface="Times New Roman" panose="02020603050405020304" pitchFamily="18" charset="0"/>
                <a:ea typeface="Calibri" panose="020F0502020204030204" pitchFamily="34" charset="0"/>
                <a:cs typeface="Times New Roman" panose="02020603050405020304" pitchFamily="18" charset="0"/>
              </a:rPr>
              <a:t>Data et Quantification</a:t>
            </a:r>
            <a:endParaRPr lang="fr-FR" sz="1300" b="1" i="1"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endParaRPr lang="fr-FR" sz="1200" b="1"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200" b="1"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Quentin Dufour</a:t>
            </a:r>
            <a:r>
              <a:rPr lang="fr-FR" sz="1100" dirty="0">
                <a:latin typeface="Times New Roman" panose="02020603050405020304" pitchFamily="18" charset="0"/>
                <a:ea typeface="Calibri" panose="020F0502020204030204" pitchFamily="34" charset="0"/>
                <a:cs typeface="Times New Roman" panose="02020603050405020304" pitchFamily="18" charset="0"/>
              </a:rPr>
              <a:t>, coordinateur de l’axe, sociologue et chercheur au CNRS 	au Centre Norbert Elias (Aix-Marseille Université) présentera un aperçu 	des travaux, des membres et des événements scientifiques en cours et à 	venir. </a:t>
            </a:r>
            <a:r>
              <a:rPr lang="fr-FR" sz="1100" b="1" dirty="0">
                <a:latin typeface="Times New Roman" panose="02020603050405020304" pitchFamily="18" charset="0"/>
                <a:ea typeface="Calibri" panose="020F0502020204030204" pitchFamily="34" charset="0"/>
                <a:cs typeface="Times New Roman" panose="02020603050405020304" pitchFamily="18" charset="0"/>
              </a:rPr>
              <a:t>Laurène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Assailly</a:t>
            </a:r>
            <a:r>
              <a:rPr lang="fr-FR" sz="1100" dirty="0">
                <a:latin typeface="Times New Roman" panose="02020603050405020304" pitchFamily="18" charset="0"/>
                <a:ea typeface="Calibri" panose="020F0502020204030204" pitchFamily="34" charset="0"/>
                <a:cs typeface="Times New Roman" panose="02020603050405020304" pitchFamily="18" charset="0"/>
              </a:rPr>
              <a:t>, postdoctorante en sociologie au Centre Maurice 	Halbwachs (ENS) et </a:t>
            </a:r>
            <a:r>
              <a:rPr lang="fr-FR" sz="1100" b="1" dirty="0">
                <a:latin typeface="Times New Roman" panose="02020603050405020304" pitchFamily="18" charset="0"/>
                <a:ea typeface="Calibri" panose="020F0502020204030204" pitchFamily="34" charset="0"/>
                <a:cs typeface="Times New Roman" panose="02020603050405020304" pitchFamily="18" charset="0"/>
              </a:rPr>
              <a:t>Camille Girard-</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Chanudet</a:t>
            </a:r>
            <a:r>
              <a:rPr lang="fr-FR" sz="1100" dirty="0">
                <a:latin typeface="Times New Roman" panose="02020603050405020304" pitchFamily="18" charset="0"/>
                <a:ea typeface="Calibri" panose="020F0502020204030204" pitchFamily="34" charset="0"/>
                <a:cs typeface="Times New Roman" panose="02020603050405020304" pitchFamily="18" charset="0"/>
              </a:rPr>
              <a:t>, postdoctorante en 	sociologie au Centre Norbert Elias (Aix-Marseille Université) présenteront 	leurs projets de recherche. </a:t>
            </a:r>
          </a:p>
          <a:p>
            <a:pPr marL="8890">
              <a:tabLst>
                <a:tab pos="1095375" algn="l"/>
              </a:tabLst>
            </a:pPr>
            <a:endParaRPr lang="fr-FR" sz="110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300" b="1" spc="-50" dirty="0">
                <a:effectLst/>
                <a:latin typeface="Times New Roman" panose="02020603050405020304" pitchFamily="18" charset="0"/>
                <a:ea typeface="Calibri" panose="020F0502020204030204" pitchFamily="34" charset="0"/>
                <a:cs typeface="Times New Roman" panose="02020603050405020304" pitchFamily="18" charset="0"/>
              </a:rPr>
              <a:t>10h30 </a:t>
            </a:r>
            <a:r>
              <a:rPr lang="fr-FR" sz="1300" b="1" spc="-65"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a:latin typeface="Times New Roman" panose="02020603050405020304" pitchFamily="18" charset="0"/>
                <a:ea typeface="Calibri" panose="020F0502020204030204" pitchFamily="34" charset="0"/>
                <a:cs typeface="Times New Roman" panose="02020603050405020304" pitchFamily="18" charset="0"/>
              </a:rPr>
              <a:t>– </a:t>
            </a:r>
            <a:r>
              <a:rPr lang="fr-FR" sz="1300" b="1" spc="-50" dirty="0">
                <a:effectLst/>
                <a:latin typeface="Times New Roman" panose="02020603050405020304" pitchFamily="18" charset="0"/>
                <a:ea typeface="Calibri" panose="020F0502020204030204" pitchFamily="34" charset="0"/>
                <a:cs typeface="Times New Roman" panose="02020603050405020304" pitchFamily="18" charset="0"/>
              </a:rPr>
              <a:t>11h00</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dirty="0">
                <a:latin typeface="Times New Roman" panose="02020603050405020304" pitchFamily="18" charset="0"/>
                <a:cs typeface="Times New Roman" panose="02020603050405020304" pitchFamily="18" charset="0"/>
              </a:rPr>
              <a:t>Les travaux et projets en cours de l’axe </a:t>
            </a:r>
            <a:r>
              <a:rPr lang="fr-FR" sz="1300" b="1" i="1" dirty="0">
                <a:latin typeface="Times New Roman" panose="02020603050405020304" pitchFamily="18" charset="0"/>
                <a:cs typeface="Times New Roman" panose="02020603050405020304" pitchFamily="18" charset="0"/>
              </a:rPr>
              <a:t>Professions</a:t>
            </a:r>
            <a:endParaRPr lang="fr-FR" sz="1300" b="1" i="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endParaRPr lang="fr-FR" sz="1200" b="1" spc="-70" dirty="0">
              <a:latin typeface="Times New Roman" panose="02020603050405020304" pitchFamily="18" charset="0"/>
              <a:ea typeface="Calibri" panose="020F0502020204030204" pitchFamily="34"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Catherine Bourgain</a:t>
            </a:r>
            <a:r>
              <a:rPr lang="fr-FR" sz="1100" dirty="0">
                <a:latin typeface="Times New Roman" panose="02020603050405020304" pitchFamily="18" charset="0"/>
                <a:ea typeface="Calibri" panose="020F0502020204030204" pitchFamily="34" charset="0"/>
                <a:cs typeface="Times New Roman" panose="02020603050405020304" pitchFamily="18" charset="0"/>
              </a:rPr>
              <a:t>, coordinatrice de l’axe, sociologue, directrice de 	recherche à l’INSERM présentera un aperçu des travaux et des membres 	de l’axe. </a:t>
            </a:r>
            <a:r>
              <a:rPr lang="fr-FR" sz="1100" b="1" dirty="0">
                <a:effectLst/>
                <a:latin typeface="Times New Roman" panose="02020603050405020304" pitchFamily="18" charset="0"/>
                <a:ea typeface="Calibri" panose="020F0502020204030204" pitchFamily="34" charset="0"/>
                <a:cs typeface="Times New Roman" panose="02020603050405020304" pitchFamily="18" charset="0"/>
              </a:rPr>
              <a:t>Giulia </a:t>
            </a:r>
            <a:r>
              <a:rPr lang="fr-FR" sz="1100" b="1" dirty="0" err="1">
                <a:effectLst/>
                <a:latin typeface="Times New Roman" panose="02020603050405020304" pitchFamily="18" charset="0"/>
                <a:ea typeface="Calibri" panose="020F0502020204030204" pitchFamily="34" charset="0"/>
                <a:cs typeface="Times New Roman" panose="02020603050405020304" pitchFamily="18" charset="0"/>
              </a:rPr>
              <a:t>Anichini</a:t>
            </a:r>
            <a:r>
              <a:rPr lang="fr-FR"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effectLst/>
                <a:latin typeface="Times New Roman" panose="02020603050405020304" pitchFamily="18" charset="0"/>
                <a:ea typeface="Calibri" panose="020F0502020204030204" pitchFamily="34" charset="0"/>
                <a:cs typeface="Times New Roman" panose="02020603050405020304" pitchFamily="18" charset="0"/>
              </a:rPr>
              <a:t>postdoctorante en sociologie et en 	anthropologie au Cermes3</a:t>
            </a:r>
            <a:r>
              <a:rPr lang="fr-FR"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b="1" dirty="0">
                <a:latin typeface="Times New Roman" panose="02020603050405020304" pitchFamily="18" charset="0"/>
                <a:ea typeface="Calibri" panose="020F0502020204030204" pitchFamily="34" charset="0"/>
                <a:cs typeface="Times New Roman" panose="02020603050405020304" pitchFamily="18" charset="0"/>
              </a:rPr>
              <a:t>Estelle Vallier</a:t>
            </a:r>
            <a:r>
              <a:rPr lang="fr-FR" sz="1100" dirty="0">
                <a:latin typeface="Times New Roman" panose="02020603050405020304" pitchFamily="18" charset="0"/>
                <a:ea typeface="Calibri" panose="020F0502020204030204" pitchFamily="34" charset="0"/>
                <a:cs typeface="Times New Roman" panose="02020603050405020304" pitchFamily="18" charset="0"/>
              </a:rPr>
              <a:t>, postdoctorante en sociologie 	au Cermes3 et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Dilara</a:t>
            </a:r>
            <a:r>
              <a:rPr lang="fr-FR" sz="1100" b="1" dirty="0">
                <a:latin typeface="Times New Roman" panose="02020603050405020304" pitchFamily="18" charset="0"/>
                <a:ea typeface="Calibri" panose="020F0502020204030204" pitchFamily="34" charset="0"/>
                <a:cs typeface="Times New Roman" panose="02020603050405020304" pitchFamily="18" charset="0"/>
              </a:rPr>
              <a:t> Vanessa </a:t>
            </a:r>
            <a:r>
              <a:rPr lang="fr-FR" sz="1100" b="1" dirty="0" err="1">
                <a:latin typeface="Times New Roman" panose="02020603050405020304" pitchFamily="18" charset="0"/>
                <a:ea typeface="Calibri" panose="020F0502020204030204" pitchFamily="34" charset="0"/>
                <a:cs typeface="Times New Roman" panose="02020603050405020304" pitchFamily="18" charset="0"/>
              </a:rPr>
              <a:t>Trupia</a:t>
            </a:r>
            <a:r>
              <a:rPr lang="fr-FR" sz="1100" dirty="0">
                <a:latin typeface="Times New Roman" panose="02020603050405020304" pitchFamily="18" charset="0"/>
                <a:ea typeface="Calibri" panose="020F0502020204030204" pitchFamily="34" charset="0"/>
                <a:cs typeface="Times New Roman" panose="02020603050405020304" pitchFamily="18" charset="0"/>
              </a:rPr>
              <a:t>,</a:t>
            </a:r>
            <a:r>
              <a:rPr lang="fr-FR" sz="1100" dirty="0">
                <a:latin typeface="Times New Roman" panose="02020603050405020304" pitchFamily="18" charset="0"/>
                <a:cs typeface="Times New Roman" panose="02020603050405020304" pitchFamily="18" charset="0"/>
              </a:rPr>
              <a:t> postdoctorante en sociologie, 	LATTS/UGE, </a:t>
            </a:r>
            <a:r>
              <a:rPr lang="fr-FR" sz="1100" dirty="0">
                <a:latin typeface="Times New Roman" panose="02020603050405020304" pitchFamily="18" charset="0"/>
                <a:ea typeface="Calibri" panose="020F0502020204030204" pitchFamily="34" charset="0"/>
                <a:cs typeface="Times New Roman" panose="02020603050405020304" pitchFamily="18" charset="0"/>
              </a:rPr>
              <a:t>présenteront leurs projets de recherche</a:t>
            </a:r>
            <a:r>
              <a:rPr lang="fr-FR" sz="1200" dirty="0">
                <a:latin typeface="Times New Roman" panose="02020603050405020304" pitchFamily="18" charset="0"/>
                <a:ea typeface="Calibri" panose="020F0502020204030204" pitchFamily="34" charset="0"/>
                <a:cs typeface="Times New Roman" panose="02020603050405020304" pitchFamily="18" charset="0"/>
              </a:rPr>
              <a:t>.</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7" name="Google Shape;106;p2">
            <a:extLst>
              <a:ext uri="{FF2B5EF4-FFF2-40B4-BE49-F238E27FC236}">
                <a16:creationId xmlns:a16="http://schemas.microsoft.com/office/drawing/2014/main" id="{9257DC54-F31B-D3A3-DB0D-1F3F1E853F47}"/>
              </a:ext>
            </a:extLst>
          </p:cNvPr>
          <p:cNvPicPr preferRelativeResize="0"/>
          <p:nvPr/>
        </p:nvPicPr>
        <p:blipFill rotWithShape="1">
          <a:blip r:embed="rId2">
            <a:alphaModFix/>
          </a:blip>
          <a:srcRect l="51782" t="11667" b="28206"/>
          <a:stretch/>
        </p:blipFill>
        <p:spPr>
          <a:xfrm>
            <a:off x="1859279" y="360548"/>
            <a:ext cx="1545828" cy="411669"/>
          </a:xfrm>
          <a:prstGeom prst="rect">
            <a:avLst/>
          </a:prstGeom>
          <a:noFill/>
          <a:ln>
            <a:noFill/>
          </a:ln>
        </p:spPr>
      </p:pic>
      <p:pic>
        <p:nvPicPr>
          <p:cNvPr id="8" name="Google Shape;107;p2" descr="Une image contenant Graphique, cercle, Police, logo&#10;&#10;Description générée automatiquement">
            <a:extLst>
              <a:ext uri="{FF2B5EF4-FFF2-40B4-BE49-F238E27FC236}">
                <a16:creationId xmlns:a16="http://schemas.microsoft.com/office/drawing/2014/main" id="{193E96F0-0764-050E-BDFF-BBF086D9565A}"/>
              </a:ext>
            </a:extLst>
          </p:cNvPr>
          <p:cNvPicPr preferRelativeResize="0"/>
          <p:nvPr/>
        </p:nvPicPr>
        <p:blipFill rotWithShape="1">
          <a:blip r:embed="rId3">
            <a:alphaModFix/>
          </a:blip>
          <a:srcRect/>
          <a:stretch/>
        </p:blipFill>
        <p:spPr>
          <a:xfrm>
            <a:off x="8933045" y="202041"/>
            <a:ext cx="750770" cy="728682"/>
          </a:xfrm>
          <a:prstGeom prst="rect">
            <a:avLst/>
          </a:prstGeom>
          <a:noFill/>
          <a:ln>
            <a:noFill/>
          </a:ln>
        </p:spPr>
      </p:pic>
      <p:pic>
        <p:nvPicPr>
          <p:cNvPr id="9" name="Google Shape;104;p2">
            <a:extLst>
              <a:ext uri="{FF2B5EF4-FFF2-40B4-BE49-F238E27FC236}">
                <a16:creationId xmlns:a16="http://schemas.microsoft.com/office/drawing/2014/main" id="{817345D8-5E69-0576-E9CE-E5BACA3982D7}"/>
              </a:ext>
            </a:extLst>
          </p:cNvPr>
          <p:cNvPicPr preferRelativeResize="0"/>
          <p:nvPr/>
        </p:nvPicPr>
        <p:blipFill rotWithShape="1">
          <a:blip r:embed="rId4">
            <a:alphaModFix/>
          </a:blip>
          <a:srcRect l="10285" t="11888" r="7970" b="11835"/>
          <a:stretch>
            <a:fillRect/>
          </a:stretch>
        </p:blipFill>
        <p:spPr>
          <a:xfrm>
            <a:off x="100585" y="202042"/>
            <a:ext cx="1762837" cy="728681"/>
          </a:xfrm>
          <a:prstGeom prst="rect">
            <a:avLst/>
          </a:prstGeom>
          <a:noFill/>
          <a:ln>
            <a:noFill/>
          </a:ln>
        </p:spPr>
      </p:pic>
      <p:pic>
        <p:nvPicPr>
          <p:cNvPr id="13" name="Image 12" descr="Une image contenant texte, Police, conception, typographie&#10;&#10;Le contenu généré par l’IA peut être incorrect.">
            <a:extLst>
              <a:ext uri="{FF2B5EF4-FFF2-40B4-BE49-F238E27FC236}">
                <a16:creationId xmlns:a16="http://schemas.microsoft.com/office/drawing/2014/main" id="{EE4B23A4-1290-0956-1316-89943054B9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892657" y="67765"/>
            <a:ext cx="690131" cy="997235"/>
          </a:xfrm>
          <a:prstGeom prst="rect">
            <a:avLst/>
          </a:prstGeom>
          <a:noFill/>
        </p:spPr>
      </p:pic>
      <p:pic>
        <p:nvPicPr>
          <p:cNvPr id="14" name="Image 13">
            <a:extLst>
              <a:ext uri="{FF2B5EF4-FFF2-40B4-BE49-F238E27FC236}">
                <a16:creationId xmlns:a16="http://schemas.microsoft.com/office/drawing/2014/main" id="{05D0061B-170D-DB7D-2500-96D43AAED3F5}"/>
              </a:ext>
            </a:extLst>
          </p:cNvPr>
          <p:cNvPicPr>
            <a:picLocks noChangeAspect="1"/>
          </p:cNvPicPr>
          <p:nvPr/>
        </p:nvPicPr>
        <p:blipFill>
          <a:blip r:embed="rId6"/>
          <a:srcRect l="12683" t="30141" r="15235" b="31637"/>
          <a:stretch/>
        </p:blipFill>
        <p:spPr>
          <a:xfrm>
            <a:off x="10791631" y="251681"/>
            <a:ext cx="1187010" cy="629402"/>
          </a:xfrm>
          <a:prstGeom prst="rect">
            <a:avLst/>
          </a:prstGeom>
        </p:spPr>
      </p:pic>
      <p:sp>
        <p:nvSpPr>
          <p:cNvPr id="20" name="Titre 1">
            <a:extLst>
              <a:ext uri="{FF2B5EF4-FFF2-40B4-BE49-F238E27FC236}">
                <a16:creationId xmlns:a16="http://schemas.microsoft.com/office/drawing/2014/main" id="{10842AD2-63D6-776F-C2BF-B70518FBF298}"/>
              </a:ext>
            </a:extLst>
          </p:cNvPr>
          <p:cNvSpPr>
            <a:spLocks noGrp="1"/>
          </p:cNvSpPr>
          <p:nvPr>
            <p:ph type="ctrTitle"/>
          </p:nvPr>
        </p:nvSpPr>
        <p:spPr>
          <a:xfrm>
            <a:off x="2693469" y="393515"/>
            <a:ext cx="6805061" cy="638342"/>
          </a:xfrm>
        </p:spPr>
        <p:txBody>
          <a:bodyPr>
            <a:normAutofit fontScale="90000"/>
          </a:bodyPr>
          <a:lstStyle/>
          <a:p>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Réunion d’étape de l’Institut Santé Numérique en Société</a:t>
            </a:r>
            <a:b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br>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Lancement de la Fédération Sciences Sociales et Santé numérique</a:t>
            </a:r>
            <a:b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br>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Lundi 17 novembre 2025</a:t>
            </a:r>
            <a:endParaRPr lang="fr-FR" b="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object 14">
            <a:extLst>
              <a:ext uri="{FF2B5EF4-FFF2-40B4-BE49-F238E27FC236}">
                <a16:creationId xmlns:a16="http://schemas.microsoft.com/office/drawing/2014/main" id="{C53D6F49-CFDA-518E-B489-48B8B34918F0}"/>
              </a:ext>
            </a:extLst>
          </p:cNvPr>
          <p:cNvPicPr/>
          <p:nvPr/>
        </p:nvPicPr>
        <p:blipFill>
          <a:blip r:embed="rId7" cstate="print"/>
          <a:stretch>
            <a:fillRect/>
          </a:stretch>
        </p:blipFill>
        <p:spPr>
          <a:xfrm>
            <a:off x="288960" y="6292794"/>
            <a:ext cx="693043" cy="565206"/>
          </a:xfrm>
          <a:prstGeom prst="rect">
            <a:avLst/>
          </a:prstGeom>
        </p:spPr>
      </p:pic>
    </p:spTree>
    <p:extLst>
      <p:ext uri="{BB962C8B-B14F-4D97-AF65-F5344CB8AC3E}">
        <p14:creationId xmlns:p14="http://schemas.microsoft.com/office/powerpoint/2010/main" val="997439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94EAC690-D622-BA88-A2AB-47B73FDA6D14}"/>
              </a:ext>
            </a:extLst>
          </p:cNvPr>
          <p:cNvSpPr txBox="1">
            <a:spLocks/>
          </p:cNvSpPr>
          <p:nvPr/>
        </p:nvSpPr>
        <p:spPr>
          <a:xfrm>
            <a:off x="329185" y="1120137"/>
            <a:ext cx="1646747" cy="41166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1800" b="1" dirty="0">
                <a:solidFill>
                  <a:srgbClr val="242C68"/>
                </a:solidFill>
                <a:latin typeface="Times New Roman" panose="02020603050405020304" pitchFamily="18" charset="0"/>
                <a:cs typeface="Times New Roman" panose="02020603050405020304" pitchFamily="18" charset="0"/>
              </a:rPr>
              <a:t>APRÈS-MIDI</a:t>
            </a:r>
          </a:p>
        </p:txBody>
      </p:sp>
      <p:sp>
        <p:nvSpPr>
          <p:cNvPr id="10" name="ZoneTexte 9">
            <a:extLst>
              <a:ext uri="{FF2B5EF4-FFF2-40B4-BE49-F238E27FC236}">
                <a16:creationId xmlns:a16="http://schemas.microsoft.com/office/drawing/2014/main" id="{9F28C634-1477-C88F-AC62-8A473AFB515B}"/>
              </a:ext>
            </a:extLst>
          </p:cNvPr>
          <p:cNvSpPr txBox="1"/>
          <p:nvPr/>
        </p:nvSpPr>
        <p:spPr>
          <a:xfrm>
            <a:off x="6096001" y="1595549"/>
            <a:ext cx="6013836" cy="5070619"/>
          </a:xfrm>
          <a:prstGeom prst="rect">
            <a:avLst/>
          </a:prstGeom>
          <a:noFill/>
        </p:spPr>
        <p:txBody>
          <a:bodyPr wrap="square">
            <a:spAutoFit/>
          </a:bodyPr>
          <a:lstStyle/>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14h55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15h10</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Pause</a:t>
            </a:r>
          </a:p>
          <a:p>
            <a:pPr marL="8890">
              <a:tabLst>
                <a:tab pos="1095375" algn="l"/>
              </a:tabLst>
            </a:pPr>
            <a:r>
              <a:rPr lang="fr-FR" sz="1300" b="1" spc="-20" dirty="0">
                <a:latin typeface="Times New Roman" panose="02020603050405020304" pitchFamily="18" charset="0"/>
                <a:ea typeface="Arial" panose="020B0604020202020204" pitchFamily="34" charset="0"/>
                <a:cs typeface="Times New Roman" panose="02020603050405020304" pitchFamily="18" charset="0"/>
              </a:rPr>
              <a:t> </a:t>
            </a:r>
          </a:p>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15h10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15h25</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Les travaux du Laboratoire d’</a:t>
            </a:r>
            <a:r>
              <a:rPr lang="fr-FR" sz="1300" b="1" dirty="0">
                <a:latin typeface="Times New Roman" panose="02020603050405020304" pitchFamily="18" charset="0"/>
                <a:cs typeface="Times New Roman" panose="02020603050405020304" pitchFamily="18" charset="0"/>
              </a:rPr>
              <a:t>É</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conomie de Dauphine (</a:t>
            </a:r>
            <a:r>
              <a:rPr lang="fr-FR" sz="1300" b="1" spc="-70" dirty="0" err="1">
                <a:effectLst/>
                <a:latin typeface="Times New Roman" panose="02020603050405020304" pitchFamily="18" charset="0"/>
                <a:ea typeface="Arial" panose="020B0604020202020204" pitchFamily="34" charset="0"/>
                <a:cs typeface="Times New Roman" panose="02020603050405020304" pitchFamily="18" charset="0"/>
              </a:rPr>
              <a:t>LEDa</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a:t>
            </a:r>
            <a:endParaRPr lang="fr-FR" sz="1300" b="1" spc="-70" dirty="0">
              <a:latin typeface="Times New Roman" panose="02020603050405020304" pitchFamily="18" charset="0"/>
              <a:ea typeface="Arial" panose="020B0604020202020204" pitchFamily="34" charset="0"/>
              <a:cs typeface="Times New Roman" panose="02020603050405020304" pitchFamily="18" charset="0"/>
            </a:endParaRPr>
          </a:p>
          <a:p>
            <a:pPr marL="8890">
              <a:tabLst>
                <a:tab pos="1095375" algn="l"/>
              </a:tabLst>
            </a:pPr>
            <a:endParaRPr lang="fr-FR" sz="1200" b="1" spc="-70" dirty="0">
              <a:highlight>
                <a:srgbClr val="FFFF00"/>
              </a:highlight>
              <a:latin typeface="Times New Roman" panose="02020603050405020304" pitchFamily="18"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a:t>
            </a:r>
            <a:r>
              <a:rPr lang="fr-FR" sz="1200" b="1" spc="-70" dirty="0">
                <a:latin typeface="Times New Roman" panose="02020603050405020304" pitchFamily="18" charset="0"/>
                <a:cs typeface="Times New Roman" panose="02020603050405020304" pitchFamily="18" charset="0"/>
              </a:rPr>
              <a:t> : </a:t>
            </a:r>
            <a:r>
              <a:rPr lang="fr-FR" sz="1100" b="1" dirty="0">
                <a:latin typeface="Times New Roman" panose="02020603050405020304" pitchFamily="18" charset="0"/>
                <a:cs typeface="Times New Roman" panose="02020603050405020304" pitchFamily="18" charset="0"/>
              </a:rPr>
              <a:t>Thomas Renaud, </a:t>
            </a:r>
            <a:r>
              <a:rPr lang="fr-FR" sz="1100" dirty="0">
                <a:latin typeface="Times New Roman" panose="02020603050405020304" pitchFamily="18" charset="0"/>
                <a:cs typeface="Times New Roman" panose="02020603050405020304" pitchFamily="18" charset="0"/>
              </a:rPr>
              <a:t>statisticien-économiste, ingénieur de recherche, 	Université Paris-Dauphine – PSL.</a:t>
            </a:r>
          </a:p>
          <a:p>
            <a:pPr marL="8890">
              <a:tabLst>
                <a:tab pos="1095375" algn="l"/>
              </a:tabLst>
            </a:pPr>
            <a:endParaRPr lang="fr-FR" sz="1100" b="1" spc="-20" dirty="0">
              <a:effectLst/>
              <a:latin typeface="Times New Roman" panose="02020603050405020304" pitchFamily="18" charset="0"/>
              <a:ea typeface="Arial" panose="020B0604020202020204" pitchFamily="34"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15h25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15h40</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Des données au service de la santé publique : Usage et recherches autour de 	la santé numérique à l’EHESP</a:t>
            </a:r>
            <a:endParaRPr lang="fr-FR" sz="1300" b="1" spc="-70" dirty="0">
              <a:latin typeface="Times New Roman" panose="02020603050405020304" pitchFamily="18" charset="0"/>
              <a:ea typeface="Arial" panose="020B0604020202020204" pitchFamily="34" charset="0"/>
              <a:cs typeface="Times New Roman" panose="02020603050405020304" pitchFamily="18" charset="0"/>
            </a:endParaRPr>
          </a:p>
          <a:p>
            <a:pPr marL="8890">
              <a:tabLst>
                <a:tab pos="1095375" algn="l"/>
              </a:tabLst>
            </a:pPr>
            <a:endParaRPr lang="fr-FR" sz="1200" b="1" spc="-70" dirty="0">
              <a:latin typeface="Times New Roman" panose="02020603050405020304" pitchFamily="18"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Intervenants : </a:t>
            </a:r>
            <a:r>
              <a:rPr lang="fr-FR" sz="1100" b="1" dirty="0">
                <a:latin typeface="Times New Roman" panose="02020603050405020304" pitchFamily="18" charset="0"/>
                <a:cs typeface="Times New Roman" panose="02020603050405020304" pitchFamily="18" charset="0"/>
              </a:rPr>
              <a:t>Jean-Pierre Le Bourhis, </a:t>
            </a:r>
            <a:r>
              <a:rPr lang="fr-FR" sz="1100" dirty="0">
                <a:latin typeface="Times New Roman" panose="02020603050405020304" pitchFamily="18" charset="0"/>
                <a:cs typeface="Times New Roman" panose="02020603050405020304" pitchFamily="18" charset="0"/>
              </a:rPr>
              <a:t>sociologue, directeur du laboratoire Arènes, 	UMR 6051 CNRS et </a:t>
            </a:r>
            <a:r>
              <a:rPr lang="fr-FR" sz="1100" b="1" dirty="0">
                <a:latin typeface="Times New Roman" panose="02020603050405020304" pitchFamily="18" charset="0"/>
                <a:cs typeface="Times New Roman" panose="02020603050405020304" pitchFamily="18" charset="0"/>
              </a:rPr>
              <a:t>Pierre-Antoine Chauvin</a:t>
            </a:r>
            <a:r>
              <a:rPr lang="fr-FR" sz="1100" dirty="0">
                <a:latin typeface="Times New Roman" panose="02020603050405020304" pitchFamily="18" charset="0"/>
                <a:cs typeface="Times New Roman" panose="02020603050405020304" pitchFamily="18" charset="0"/>
              </a:rPr>
              <a:t>, enseignant à l’EHESP.</a:t>
            </a:r>
          </a:p>
          <a:p>
            <a:pPr marL="8890">
              <a:tabLst>
                <a:tab pos="1095375" algn="l"/>
              </a:tabLst>
            </a:pPr>
            <a:endParaRPr lang="fr-FR" sz="1100" dirty="0">
              <a:latin typeface="Times New Roman" panose="02020603050405020304" pitchFamily="18"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15h40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15h55</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latin typeface="Times New Roman" panose="02020603050405020304" pitchFamily="18" charset="0"/>
                <a:ea typeface="Arial" panose="020B0604020202020204" pitchFamily="34" charset="0"/>
                <a:cs typeface="Times New Roman" panose="02020603050405020304" pitchFamily="18" charset="0"/>
              </a:rPr>
              <a:t>Le numérique et la santé à l’Institut de recherche interdisciplinaire en 	sciences sociales (IRISSO)</a:t>
            </a:r>
          </a:p>
          <a:p>
            <a:pPr marL="8890">
              <a:tabLst>
                <a:tab pos="1095375" algn="l"/>
              </a:tabLst>
            </a:pPr>
            <a:endParaRPr lang="fr-FR" sz="1200" b="1" spc="-70" dirty="0">
              <a:latin typeface="Times New Roman" panose="02020603050405020304" pitchFamily="18" charset="0"/>
              <a:cs typeface="Times New Roman" panose="02020603050405020304" pitchFamily="18" charset="0"/>
            </a:endParaRPr>
          </a:p>
          <a:p>
            <a:pPr marL="8890">
              <a:tabLst>
                <a:tab pos="1095375" algn="l"/>
              </a:tabLst>
            </a:pPr>
            <a:r>
              <a:rPr lang="fr-FR" sz="120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 : </a:t>
            </a:r>
            <a:r>
              <a:rPr lang="fr-FR" sz="1100" b="1" dirty="0">
                <a:latin typeface="Times New Roman" panose="02020603050405020304" pitchFamily="18" charset="0"/>
                <a:cs typeface="Times New Roman" panose="02020603050405020304" pitchFamily="18" charset="0"/>
              </a:rPr>
              <a:t>Nicolas </a:t>
            </a:r>
            <a:r>
              <a:rPr lang="fr-FR" sz="1100" b="1" dirty="0" err="1">
                <a:latin typeface="Times New Roman" panose="02020603050405020304" pitchFamily="18" charset="0"/>
                <a:cs typeface="Times New Roman" panose="02020603050405020304" pitchFamily="18" charset="0"/>
              </a:rPr>
              <a:t>Belorgey</a:t>
            </a:r>
            <a:r>
              <a:rPr lang="fr-FR" sz="1100" b="1" dirty="0">
                <a:latin typeface="Times New Roman" panose="02020603050405020304" pitchFamily="18" charset="0"/>
                <a:cs typeface="Times New Roman" panose="02020603050405020304" pitchFamily="18" charset="0"/>
              </a:rPr>
              <a:t>, </a:t>
            </a:r>
            <a:r>
              <a:rPr lang="fr-FR" sz="1100" dirty="0">
                <a:latin typeface="Times New Roman" panose="02020603050405020304" pitchFamily="18" charset="0"/>
                <a:cs typeface="Times New Roman" panose="02020603050405020304" pitchFamily="18" charset="0"/>
              </a:rPr>
              <a:t>sociologue, chargé de recherche, CNRS, 	Université Paris-Dauphine – PSL.</a:t>
            </a:r>
          </a:p>
          <a:p>
            <a:pPr marL="8890">
              <a:tabLst>
                <a:tab pos="1095375" algn="l"/>
              </a:tabLst>
            </a:pPr>
            <a:endParaRPr lang="fr-FR" sz="1100" dirty="0">
              <a:latin typeface="Times New Roman" panose="02020603050405020304" pitchFamily="18"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15h55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16h05</a:t>
            </a:r>
            <a:r>
              <a:rPr lang="fr-FR" sz="11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dirty="0">
                <a:effectLst/>
                <a:latin typeface="Times New Roman" panose="02020603050405020304" pitchFamily="18" charset="0"/>
                <a:cs typeface="Times New Roman" panose="02020603050405020304" pitchFamily="18" charset="0"/>
              </a:rPr>
              <a:t>L’économie du numérique à PSE</a:t>
            </a:r>
          </a:p>
          <a:p>
            <a:pPr marL="8890">
              <a:tabLst>
                <a:tab pos="1095375" algn="l"/>
              </a:tabLst>
            </a:pPr>
            <a:endParaRPr lang="fr-FR" sz="1050" b="1" spc="-70" dirty="0">
              <a:latin typeface="Times New Roman" panose="02020603050405020304" pitchFamily="18" charset="0"/>
              <a:cs typeface="Times New Roman" panose="02020603050405020304" pitchFamily="18" charset="0"/>
            </a:endParaRPr>
          </a:p>
          <a:p>
            <a:pPr marL="8890">
              <a:tabLst>
                <a:tab pos="1095375" algn="l"/>
              </a:tabLst>
            </a:pPr>
            <a:r>
              <a:rPr lang="fr-FR" sz="105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 : </a:t>
            </a:r>
            <a:r>
              <a:rPr lang="fr-FR" sz="1200" b="1" dirty="0">
                <a:latin typeface="Times New Roman" panose="02020603050405020304" pitchFamily="18" charset="0"/>
                <a:cs typeface="Times New Roman" panose="02020603050405020304" pitchFamily="18" charset="0"/>
              </a:rPr>
              <a:t>Jean-Marc Tallon, </a:t>
            </a:r>
            <a:r>
              <a:rPr lang="fr-FR" sz="1200" dirty="0">
                <a:latin typeface="Times New Roman" panose="02020603050405020304" pitchFamily="18" charset="0"/>
                <a:cs typeface="Times New Roman" panose="02020603050405020304" pitchFamily="18" charset="0"/>
              </a:rPr>
              <a:t>économiste</a:t>
            </a:r>
            <a:r>
              <a:rPr lang="fr-FR" sz="1200" b="1"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rPr>
              <a:t>directeur de la recherche, </a:t>
            </a:r>
            <a:r>
              <a:rPr lang="fr-FR" sz="1200" b="1"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rPr>
              <a:t>professeur titulaire d’une chaire à PSE et porteur de la chaire </a:t>
            </a:r>
            <a:r>
              <a:rPr lang="fr-FR" sz="1200" i="1" dirty="0">
                <a:latin typeface="Times New Roman" panose="02020603050405020304" pitchFamily="18" charset="0"/>
                <a:cs typeface="Times New Roman" panose="02020603050405020304" pitchFamily="18" charset="0"/>
              </a:rPr>
              <a:t>Ouvrir la 	science économique</a:t>
            </a:r>
            <a:endParaRPr lang="fr-FR" sz="1100" i="1" dirty="0">
              <a:latin typeface="Times New Roman" panose="02020603050405020304" pitchFamily="18" charset="0"/>
              <a:cs typeface="Times New Roman" panose="02020603050405020304" pitchFamily="18" charset="0"/>
            </a:endParaRPr>
          </a:p>
          <a:p>
            <a:pPr marL="8890">
              <a:tabLst>
                <a:tab pos="1095375" algn="l"/>
              </a:tabLst>
            </a:pPr>
            <a:endParaRPr lang="fr-FR" sz="1100" b="1" spc="-70" dirty="0">
              <a:latin typeface="Times New Roman" panose="02020603050405020304" pitchFamily="18" charset="0"/>
              <a:ea typeface="Arial" panose="020B0604020202020204" pitchFamily="34" charset="0"/>
              <a:cs typeface="Times New Roman" panose="02020603050405020304" pitchFamily="18" charset="0"/>
            </a:endParaRPr>
          </a:p>
          <a:p>
            <a:pPr marL="8890">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16h05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18h00</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latin typeface="Times New Roman" panose="02020603050405020304" pitchFamily="18" charset="0"/>
                <a:ea typeface="Arial" panose="020B0604020202020204" pitchFamily="34" charset="0"/>
                <a:cs typeface="Times New Roman" panose="02020603050405020304" pitchFamily="18" charset="0"/>
              </a:rPr>
              <a:t>Pot convivial</a:t>
            </a:r>
            <a:endParaRPr lang="fr-FR" sz="1300" b="1"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11" name="ZoneTexte 10">
            <a:extLst>
              <a:ext uri="{FF2B5EF4-FFF2-40B4-BE49-F238E27FC236}">
                <a16:creationId xmlns:a16="http://schemas.microsoft.com/office/drawing/2014/main" id="{15CCA481-3F6E-5A91-BF5B-15016F19B1A3}"/>
              </a:ext>
            </a:extLst>
          </p:cNvPr>
          <p:cNvSpPr txBox="1"/>
          <p:nvPr/>
        </p:nvSpPr>
        <p:spPr>
          <a:xfrm>
            <a:off x="329184" y="1595549"/>
            <a:ext cx="5486399" cy="4629472"/>
          </a:xfrm>
          <a:prstGeom prst="rect">
            <a:avLst/>
          </a:prstGeom>
          <a:noFill/>
        </p:spPr>
        <p:txBody>
          <a:bodyPr wrap="square">
            <a:spAutoFit/>
          </a:bodyPr>
          <a:lstStyle/>
          <a:p>
            <a:pPr marL="8890">
              <a:spcBef>
                <a:spcPts val="1870"/>
              </a:spcBef>
              <a:tabLst>
                <a:tab pos="1095375" algn="l"/>
              </a:tabLst>
            </a:pPr>
            <a:r>
              <a:rPr lang="fr-FR" sz="1300" b="1" spc="-40" dirty="0">
                <a:latin typeface="Times New Roman" panose="02020603050405020304" pitchFamily="18" charset="0"/>
                <a:ea typeface="Arial" panose="020B0604020202020204" pitchFamily="34" charset="0"/>
                <a:cs typeface="Times New Roman" panose="02020603050405020304" pitchFamily="18" charset="0"/>
              </a:rPr>
              <a:t>12h</a:t>
            </a:r>
            <a:r>
              <a:rPr lang="fr-FR" sz="1300" b="1" spc="-40" dirty="0">
                <a:effectLst/>
                <a:latin typeface="Times New Roman" panose="02020603050405020304" pitchFamily="18" charset="0"/>
                <a:ea typeface="Arial" panose="020B0604020202020204" pitchFamily="34" charset="0"/>
                <a:cs typeface="Times New Roman" panose="02020603050405020304" pitchFamily="18" charset="0"/>
              </a:rPr>
              <a:t>30 </a:t>
            </a:r>
            <a:r>
              <a:rPr lang="fr-FR" sz="1300" b="1" spc="-100"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dirty="0">
                <a:latin typeface="Times New Roman" panose="02020603050405020304" pitchFamily="18" charset="0"/>
                <a:cs typeface="Times New Roman" panose="02020603050405020304" pitchFamily="18" charset="0"/>
              </a:rPr>
              <a:t>– </a:t>
            </a:r>
            <a:r>
              <a:rPr lang="fr-FR" sz="1300" b="1" spc="-40" dirty="0">
                <a:latin typeface="Times New Roman" panose="02020603050405020304" pitchFamily="18" charset="0"/>
                <a:ea typeface="Arial" panose="020B0604020202020204" pitchFamily="34" charset="0"/>
                <a:cs typeface="Times New Roman" panose="02020603050405020304" pitchFamily="18" charset="0"/>
              </a:rPr>
              <a:t>14</a:t>
            </a:r>
            <a:r>
              <a:rPr lang="fr-FR" sz="1300" b="1" spc="-40" dirty="0">
                <a:effectLst/>
                <a:latin typeface="Times New Roman" panose="02020603050405020304" pitchFamily="18" charset="0"/>
                <a:ea typeface="Arial" panose="020B0604020202020204" pitchFamily="34" charset="0"/>
                <a:cs typeface="Times New Roman" panose="02020603050405020304" pitchFamily="18" charset="0"/>
              </a:rPr>
              <a:t>h00</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10" dirty="0">
                <a:latin typeface="Times New Roman" panose="02020603050405020304" pitchFamily="18" charset="0"/>
                <a:ea typeface="Arial" panose="020B0604020202020204" pitchFamily="34" charset="0"/>
                <a:cs typeface="Times New Roman" panose="02020603050405020304" pitchFamily="18" charset="0"/>
              </a:rPr>
              <a:t>Déjeuner</a:t>
            </a:r>
            <a:endParaRPr lang="fr-FR" sz="1300" b="1" dirty="0">
              <a:effectLst/>
              <a:latin typeface="Times New Roman" panose="02020603050405020304" pitchFamily="18" charset="0"/>
              <a:ea typeface="Arial" panose="020B0604020202020204" pitchFamily="34" charset="0"/>
              <a:cs typeface="Times New Roman" panose="02020603050405020304" pitchFamily="18" charset="0"/>
            </a:endParaRPr>
          </a:p>
          <a:p>
            <a:pPr marL="8890">
              <a:spcBef>
                <a:spcPts val="1870"/>
              </a:spcBef>
              <a:tabLst>
                <a:tab pos="1095375" algn="l"/>
              </a:tabLst>
            </a:pPr>
            <a:r>
              <a:rPr lang="fr-FR" sz="1300" b="1" spc="-50" dirty="0">
                <a:latin typeface="Times New Roman" panose="02020603050405020304" pitchFamily="18" charset="0"/>
                <a:ea typeface="Bahnschrift" panose="020B0502040204020203" pitchFamily="34" charset="0"/>
                <a:cs typeface="Times New Roman" panose="02020603050405020304" pitchFamily="18" charset="0"/>
              </a:rPr>
              <a:t>14</a:t>
            </a:r>
            <a:r>
              <a:rPr lang="fr-FR" sz="1300" b="1" spc="-50" dirty="0">
                <a:effectLst/>
                <a:latin typeface="Times New Roman" panose="02020603050405020304" pitchFamily="18" charset="0"/>
                <a:ea typeface="Bahnschrift" panose="020B0502040204020203" pitchFamily="34" charset="0"/>
                <a:cs typeface="Times New Roman" panose="02020603050405020304" pitchFamily="18" charset="0"/>
              </a:rPr>
              <a:t>h00</a:t>
            </a:r>
            <a:r>
              <a:rPr lang="fr-FR" sz="1300" b="1" spc="-90" dirty="0">
                <a:effectLst/>
                <a:latin typeface="Times New Roman" panose="02020603050405020304" pitchFamily="18" charset="0"/>
                <a:ea typeface="Bahnschrift" panose="020B0502040204020203" pitchFamily="34" charset="0"/>
                <a:cs typeface="Times New Roman" panose="02020603050405020304" pitchFamily="18" charset="0"/>
              </a:rPr>
              <a:t>  </a:t>
            </a:r>
            <a:r>
              <a:rPr lang="fr-FR" sz="1300" dirty="0">
                <a:latin typeface="Times New Roman" panose="02020603050405020304" pitchFamily="18" charset="0"/>
                <a:cs typeface="Times New Roman" panose="02020603050405020304" pitchFamily="18" charset="0"/>
              </a:rPr>
              <a:t>– </a:t>
            </a:r>
            <a:r>
              <a:rPr lang="fr-FR" sz="1300" b="1" spc="-50" dirty="0">
                <a:latin typeface="Times New Roman" panose="02020603050405020304" pitchFamily="18" charset="0"/>
                <a:ea typeface="Bahnschrift" panose="020B0502040204020203" pitchFamily="34" charset="0"/>
                <a:cs typeface="Times New Roman" panose="02020603050405020304" pitchFamily="18" charset="0"/>
              </a:rPr>
              <a:t>14h10</a:t>
            </a:r>
            <a:r>
              <a:rPr lang="fr-FR" sz="1300" b="1" dirty="0">
                <a:effectLst/>
                <a:latin typeface="Times New Roman" panose="02020603050405020304" pitchFamily="18" charset="0"/>
                <a:ea typeface="Bahnschrift" panose="020B0502040204020203" pitchFamily="34" charset="0"/>
                <a:cs typeface="Times New Roman" panose="02020603050405020304" pitchFamily="18" charset="0"/>
              </a:rPr>
              <a:t>	</a:t>
            </a:r>
            <a:r>
              <a:rPr lang="fr-FR" sz="1300" b="1" spc="-70" dirty="0">
                <a:effectLst/>
                <a:latin typeface="Times New Roman" panose="02020603050405020304" pitchFamily="18" charset="0"/>
                <a:ea typeface="Bahnschrift" panose="020B0502040204020203" pitchFamily="34" charset="0"/>
                <a:cs typeface="Times New Roman" panose="02020603050405020304" pitchFamily="18" charset="0"/>
              </a:rPr>
              <a:t>Introduction </a:t>
            </a:r>
            <a:br>
              <a:rPr lang="fr-FR" sz="1300" b="1" spc="-70" dirty="0">
                <a:effectLst/>
                <a:latin typeface="Times New Roman" panose="02020603050405020304" pitchFamily="18" charset="0"/>
                <a:ea typeface="Bahnschrift" panose="020B0502040204020203" pitchFamily="34" charset="0"/>
                <a:cs typeface="Times New Roman" panose="02020603050405020304" pitchFamily="18" charset="0"/>
              </a:rPr>
            </a:br>
            <a:r>
              <a:rPr lang="fr-FR" sz="1300" b="1" spc="-70" dirty="0">
                <a:effectLst/>
                <a:latin typeface="Times New Roman" panose="02020603050405020304" pitchFamily="18" charset="0"/>
                <a:ea typeface="Bahnschrift" panose="020B0502040204020203" pitchFamily="34" charset="0"/>
                <a:cs typeface="Times New Roman" panose="02020603050405020304" pitchFamily="18" charset="0"/>
              </a:rPr>
              <a:t>	</a:t>
            </a:r>
            <a:br>
              <a:rPr lang="fr-FR" sz="1300" b="1" spc="-70" dirty="0">
                <a:effectLst/>
                <a:latin typeface="Times New Roman" panose="02020603050405020304" pitchFamily="18" charset="0"/>
                <a:ea typeface="Bahnschrift" panose="020B0502040204020203" pitchFamily="34" charset="0"/>
                <a:cs typeface="Times New Roman" panose="02020603050405020304" pitchFamily="18" charset="0"/>
              </a:rPr>
            </a:br>
            <a:r>
              <a:rPr lang="fr-FR" sz="1300" b="1" spc="-70" dirty="0">
                <a:effectLst/>
                <a:latin typeface="Times New Roman" panose="02020603050405020304" pitchFamily="18" charset="0"/>
                <a:ea typeface="Bahnschrift" panose="020B0502040204020203" pitchFamily="34" charset="0"/>
                <a:cs typeface="Times New Roman" panose="02020603050405020304" pitchFamily="18" charset="0"/>
              </a:rPr>
              <a:t>	</a:t>
            </a:r>
            <a:r>
              <a:rPr lang="fr-FR" sz="1300" spc="-70" dirty="0">
                <a:effectLst/>
                <a:latin typeface="Times New Roman" panose="02020603050405020304" pitchFamily="18" charset="0"/>
                <a:ea typeface="Bahnschrift" panose="020B0502040204020203" pitchFamily="34" charset="0"/>
                <a:cs typeface="Times New Roman" panose="02020603050405020304" pitchFamily="18" charset="0"/>
              </a:rPr>
              <a:t>Emmanuel Didier</a:t>
            </a:r>
          </a:p>
          <a:p>
            <a:pPr marL="8890">
              <a:spcBef>
                <a:spcPts val="1870"/>
              </a:spcBef>
              <a:tabLst>
                <a:tab pos="1095375" algn="l"/>
              </a:tabLst>
            </a:pPr>
            <a:r>
              <a:rPr lang="fr-FR" sz="1300" b="1" spc="-50" dirty="0">
                <a:latin typeface="Times New Roman" panose="02020603050405020304" pitchFamily="18" charset="0"/>
                <a:ea typeface="Arial" panose="020B0604020202020204" pitchFamily="34" charset="0"/>
                <a:cs typeface="Times New Roman" panose="02020603050405020304" pitchFamily="18" charset="0"/>
              </a:rPr>
              <a:t>14</a:t>
            </a: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h</a:t>
            </a:r>
            <a:r>
              <a:rPr lang="fr-FR" sz="1300" b="1" spc="-50" dirty="0">
                <a:latin typeface="Times New Roman" panose="02020603050405020304" pitchFamily="18" charset="0"/>
                <a:ea typeface="Arial" panose="020B0604020202020204" pitchFamily="34" charset="0"/>
                <a:cs typeface="Times New Roman" panose="02020603050405020304" pitchFamily="18" charset="0"/>
              </a:rPr>
              <a:t>1</a:t>
            </a: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0</a:t>
            </a:r>
            <a:r>
              <a:rPr lang="fr-FR" sz="1300" b="1" spc="-100"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dirty="0">
                <a:latin typeface="Times New Roman" panose="02020603050405020304" pitchFamily="18" charset="0"/>
                <a:cs typeface="Times New Roman" panose="02020603050405020304" pitchFamily="18" charset="0"/>
              </a:rPr>
              <a:t>– </a:t>
            </a: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14h2</a:t>
            </a:r>
            <a:r>
              <a:rPr lang="fr-FR" sz="1300" b="1" spc="-50" dirty="0">
                <a:latin typeface="Times New Roman" panose="02020603050405020304" pitchFamily="18" charset="0"/>
                <a:ea typeface="Arial" panose="020B0604020202020204" pitchFamily="34" charset="0"/>
                <a:cs typeface="Times New Roman" panose="02020603050405020304" pitchFamily="18" charset="0"/>
              </a:rPr>
              <a:t>5</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Le travail sur la santé et le numérique </a:t>
            </a:r>
            <a:r>
              <a:rPr lang="fr-FR" sz="1300" b="1" dirty="0">
                <a:effectLst/>
                <a:latin typeface="Times New Roman" panose="02020603050405020304" pitchFamily="18" charset="0"/>
                <a:ea typeface="Aptos" panose="020B0004020202020204" pitchFamily="34" charset="0"/>
                <a:cs typeface="Times New Roman" panose="02020603050405020304" pitchFamily="18" charset="0"/>
              </a:rPr>
              <a:t>au Centre Maurice 	Halbwachs</a:t>
            </a:r>
            <a:endParaRPr lang="fr-FR" sz="1300" b="1" spc="-70" dirty="0">
              <a:latin typeface="Times New Roman" panose="02020603050405020304" pitchFamily="18" charset="0"/>
              <a:ea typeface="Aptos" panose="020B0004020202020204" pitchFamily="34" charset="0"/>
              <a:cs typeface="Times New Roman" panose="02020603050405020304" pitchFamily="18" charset="0"/>
            </a:endParaRPr>
          </a:p>
          <a:p>
            <a:pPr marL="8890">
              <a:spcBef>
                <a:spcPts val="1870"/>
              </a:spcBef>
              <a:tabLst>
                <a:tab pos="1095375" algn="l"/>
              </a:tabLst>
            </a:pPr>
            <a:r>
              <a:rPr lang="fr-FR" sz="1200" b="1" spc="-70" dirty="0">
                <a:effectLst/>
                <a:latin typeface="Times New Roman" panose="02020603050405020304" pitchFamily="18" charset="0"/>
                <a:ea typeface="Bahnschrift" panose="020B0502040204020203" pitchFamily="34" charset="0"/>
                <a:cs typeface="Times New Roman" panose="02020603050405020304" pitchFamily="18" charset="0"/>
              </a:rPr>
              <a:t>	</a:t>
            </a:r>
            <a:r>
              <a:rPr lang="fr-FR" sz="1200" spc="-70" dirty="0">
                <a:latin typeface="Times New Roman" panose="02020603050405020304" pitchFamily="18" charset="0"/>
                <a:ea typeface="Bahnschrift" panose="020B0502040204020203" pitchFamily="34" charset="0"/>
                <a:cs typeface="Times New Roman" panose="02020603050405020304" pitchFamily="18" charset="0"/>
              </a:rPr>
              <a:t>Intervenants</a:t>
            </a:r>
            <a:r>
              <a:rPr lang="fr-FR" sz="1200" b="1" spc="-70" dirty="0">
                <a:latin typeface="Times New Roman" panose="02020603050405020304" pitchFamily="18" charset="0"/>
                <a:ea typeface="Bahnschrift" panose="020B0502040204020203" pitchFamily="34" charset="0"/>
                <a:cs typeface="Times New Roman" panose="02020603050405020304" pitchFamily="18" charset="0"/>
              </a:rPr>
              <a:t> : </a:t>
            </a:r>
            <a:r>
              <a:rPr lang="fr-FR" sz="1100" b="1" dirty="0">
                <a:effectLst/>
                <a:latin typeface="Times New Roman" panose="02020603050405020304" pitchFamily="18" charset="0"/>
                <a:ea typeface="Bahnschrift" panose="020B0502040204020203" pitchFamily="34" charset="0"/>
                <a:cs typeface="Times New Roman" panose="02020603050405020304" pitchFamily="18" charset="0"/>
              </a:rPr>
              <a:t>A</a:t>
            </a:r>
            <a:r>
              <a:rPr lang="fr-FR" sz="1100" b="1" dirty="0">
                <a:effectLst/>
                <a:latin typeface="Times New Roman" panose="02020603050405020304" pitchFamily="18" charset="0"/>
                <a:ea typeface="Aptos" panose="020B0004020202020204" pitchFamily="34" charset="0"/>
                <a:cs typeface="Times New Roman" panose="02020603050405020304" pitchFamily="18" charset="0"/>
              </a:rPr>
              <a:t>nne </a:t>
            </a:r>
            <a:r>
              <a:rPr lang="fr-FR" sz="1100" b="1" dirty="0" err="1">
                <a:effectLst/>
                <a:latin typeface="Times New Roman" panose="02020603050405020304" pitchFamily="18" charset="0"/>
                <a:ea typeface="Aptos" panose="020B0004020202020204" pitchFamily="34" charset="0"/>
                <a:cs typeface="Times New Roman" panose="02020603050405020304" pitchFamily="18" charset="0"/>
              </a:rPr>
              <a:t>Lhuissier</a:t>
            </a:r>
            <a:r>
              <a:rPr lang="fr-FR" sz="1100" dirty="0">
                <a:latin typeface="Times New Roman" panose="02020603050405020304" pitchFamily="18" charset="0"/>
                <a:ea typeface="Aptos" panose="020B0004020202020204" pitchFamily="34" charset="0"/>
                <a:cs typeface="Times New Roman" panose="02020603050405020304" pitchFamily="18" charset="0"/>
              </a:rPr>
              <a:t>, sociologue, d</a:t>
            </a:r>
            <a:r>
              <a:rPr lang="fr-FR" sz="1100" dirty="0">
                <a:effectLst/>
                <a:latin typeface="Times New Roman" panose="02020603050405020304" pitchFamily="18" charset="0"/>
                <a:ea typeface="Aptos" panose="020B0004020202020204" pitchFamily="34" charset="0"/>
                <a:cs typeface="Times New Roman" panose="02020603050405020304" pitchFamily="18" charset="0"/>
              </a:rPr>
              <a:t>irectrice du Centre Maurice 	Halbwachs et </a:t>
            </a:r>
            <a:r>
              <a:rPr lang="fr-FR" sz="1100" b="1" dirty="0">
                <a:effectLst/>
                <a:latin typeface="Times New Roman" panose="02020603050405020304" pitchFamily="18" charset="0"/>
                <a:ea typeface="Aptos" panose="020B0004020202020204" pitchFamily="34" charset="0"/>
                <a:cs typeface="Times New Roman" panose="02020603050405020304" pitchFamily="18" charset="0"/>
              </a:rPr>
              <a:t>Emmanuel Didier</a:t>
            </a:r>
            <a:r>
              <a:rPr lang="fr-FR" sz="1100" dirty="0">
                <a:effectLst/>
                <a:latin typeface="Times New Roman" panose="02020603050405020304" pitchFamily="18" charset="0"/>
                <a:ea typeface="Aptos" panose="020B0004020202020204" pitchFamily="34" charset="0"/>
                <a:cs typeface="Times New Roman" panose="02020603050405020304" pitchFamily="18" charset="0"/>
              </a:rPr>
              <a:t>, sociologue, codirecteur de l’ISNS.</a:t>
            </a:r>
          </a:p>
          <a:p>
            <a:pPr marL="8890">
              <a:spcBef>
                <a:spcPts val="1870"/>
              </a:spcBef>
              <a:tabLst>
                <a:tab pos="1095375" algn="l"/>
              </a:tabLst>
            </a:pP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14h2</a:t>
            </a:r>
            <a:r>
              <a:rPr lang="fr-FR" sz="1300" b="1" spc="-50" dirty="0">
                <a:latin typeface="Times New Roman" panose="02020603050405020304" pitchFamily="18" charset="0"/>
                <a:ea typeface="Arial" panose="020B0604020202020204" pitchFamily="34" charset="0"/>
                <a:cs typeface="Times New Roman" panose="02020603050405020304" pitchFamily="18" charset="0"/>
              </a:rPr>
              <a:t>5</a:t>
            </a:r>
            <a:r>
              <a:rPr lang="fr-FR" sz="1300" b="1" spc="-65"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dirty="0">
                <a:latin typeface="Times New Roman" panose="02020603050405020304" pitchFamily="18" charset="0"/>
                <a:cs typeface="Times New Roman" panose="02020603050405020304" pitchFamily="18" charset="0"/>
              </a:rPr>
              <a:t>– </a:t>
            </a: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14h</a:t>
            </a:r>
            <a:r>
              <a:rPr lang="fr-FR" sz="1300" b="1" spc="-50" dirty="0">
                <a:latin typeface="Times New Roman" panose="02020603050405020304" pitchFamily="18" charset="0"/>
                <a:ea typeface="Arial" panose="020B0604020202020204" pitchFamily="34" charset="0"/>
                <a:cs typeface="Times New Roman" panose="02020603050405020304" pitchFamily="18" charset="0"/>
              </a:rPr>
              <a:t>4</a:t>
            </a:r>
            <a:r>
              <a:rPr lang="fr-FR" sz="1300" b="1" spc="-50" dirty="0">
                <a:effectLst/>
                <a:latin typeface="Times New Roman" panose="02020603050405020304" pitchFamily="18" charset="0"/>
                <a:ea typeface="Arial" panose="020B0604020202020204" pitchFamily="34" charset="0"/>
                <a:cs typeface="Times New Roman" panose="02020603050405020304" pitchFamily="18" charset="0"/>
              </a:rPr>
              <a:t>0</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Panorama des approches de la santé numérique au Cermes3</a:t>
            </a:r>
          </a:p>
          <a:p>
            <a:pPr marL="8890">
              <a:spcBef>
                <a:spcPts val="1870"/>
              </a:spcBef>
              <a:tabLst>
                <a:tab pos="1095375" algn="l"/>
              </a:tabLst>
            </a:pPr>
            <a:r>
              <a:rPr lang="fr-FR" sz="120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Intervenante</a:t>
            </a:r>
            <a:r>
              <a:rPr lang="fr-FR" sz="1200" b="1" spc="-70" dirty="0">
                <a:latin typeface="Times New Roman" panose="02020603050405020304" pitchFamily="18" charset="0"/>
                <a:cs typeface="Times New Roman" panose="02020603050405020304" pitchFamily="18" charset="0"/>
              </a:rPr>
              <a:t> : </a:t>
            </a:r>
            <a:r>
              <a:rPr lang="fr-FR" sz="1100" b="1" dirty="0">
                <a:latin typeface="Times New Roman" panose="02020603050405020304" pitchFamily="18" charset="0"/>
                <a:cs typeface="Times New Roman" panose="02020603050405020304" pitchFamily="18" charset="0"/>
              </a:rPr>
              <a:t>Catherine Bourgain, </a:t>
            </a:r>
            <a:r>
              <a:rPr lang="fr-FR" sz="1100" dirty="0">
                <a:latin typeface="Times New Roman" panose="02020603050405020304" pitchFamily="18" charset="0"/>
                <a:cs typeface="Times New Roman" panose="02020603050405020304" pitchFamily="18" charset="0"/>
              </a:rPr>
              <a:t>sociologue, directrice de recherche à     	l’INSERM.</a:t>
            </a:r>
          </a:p>
          <a:p>
            <a:pPr marL="8890">
              <a:spcBef>
                <a:spcPts val="1870"/>
              </a:spcBef>
              <a:tabLst>
                <a:tab pos="1095375" algn="l"/>
              </a:tabLst>
            </a:pP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14h</a:t>
            </a:r>
            <a:r>
              <a:rPr lang="fr-FR" sz="1300" b="1" spc="-20" dirty="0">
                <a:latin typeface="Times New Roman" panose="02020603050405020304" pitchFamily="18" charset="0"/>
                <a:ea typeface="Arial" panose="020B0604020202020204" pitchFamily="34" charset="0"/>
                <a:cs typeface="Times New Roman" panose="02020603050405020304" pitchFamily="18" charset="0"/>
              </a:rPr>
              <a:t>40</a:t>
            </a:r>
            <a:r>
              <a:rPr lang="fr-FR" sz="1300" b="1" spc="-30"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dirty="0">
                <a:latin typeface="Times New Roman" panose="02020603050405020304" pitchFamily="18" charset="0"/>
                <a:cs typeface="Times New Roman" panose="02020603050405020304" pitchFamily="18" charset="0"/>
              </a:rPr>
              <a:t>– </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1</a:t>
            </a:r>
            <a:r>
              <a:rPr lang="fr-FR" sz="1300" b="1" spc="-20" dirty="0">
                <a:latin typeface="Times New Roman" panose="02020603050405020304" pitchFamily="18" charset="0"/>
                <a:ea typeface="Arial" panose="020B0604020202020204" pitchFamily="34" charset="0"/>
                <a:cs typeface="Times New Roman" panose="02020603050405020304" pitchFamily="18" charset="0"/>
              </a:rPr>
              <a:t>4</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h</a:t>
            </a:r>
            <a:r>
              <a:rPr lang="fr-FR" sz="1300" b="1" spc="-20" dirty="0">
                <a:latin typeface="Times New Roman" panose="02020603050405020304" pitchFamily="18" charset="0"/>
                <a:ea typeface="Arial" panose="020B0604020202020204" pitchFamily="34" charset="0"/>
                <a:cs typeface="Times New Roman" panose="02020603050405020304" pitchFamily="18" charset="0"/>
              </a:rPr>
              <a:t>5</a:t>
            </a:r>
            <a:r>
              <a:rPr lang="fr-FR" sz="1300" b="1" spc="-20" dirty="0">
                <a:effectLst/>
                <a:latin typeface="Times New Roman" panose="02020603050405020304" pitchFamily="18" charset="0"/>
                <a:ea typeface="Arial" panose="020B0604020202020204" pitchFamily="34" charset="0"/>
                <a:cs typeface="Times New Roman" panose="02020603050405020304" pitchFamily="18" charset="0"/>
              </a:rPr>
              <a:t>5</a:t>
            </a:r>
            <a:r>
              <a:rPr lang="fr-FR" sz="1300" b="1" dirty="0">
                <a:effectLst/>
                <a:latin typeface="Times New Roman" panose="02020603050405020304" pitchFamily="18" charset="0"/>
                <a:ea typeface="Arial" panose="020B0604020202020204" pitchFamily="34" charset="0"/>
                <a:cs typeface="Times New Roman" panose="02020603050405020304" pitchFamily="18" charset="0"/>
              </a:rPr>
              <a:t>	</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Les travaux de l’ISJ</a:t>
            </a:r>
            <a:r>
              <a:rPr lang="fr-FR" sz="1300" b="1" spc="-70" dirty="0">
                <a:latin typeface="Times New Roman" panose="02020603050405020304" pitchFamily="18" charset="0"/>
                <a:ea typeface="Arial" panose="020B0604020202020204" pitchFamily="34" charset="0"/>
                <a:cs typeface="Times New Roman" panose="02020603050405020304" pitchFamily="18" charset="0"/>
              </a:rPr>
              <a:t>P</a:t>
            </a:r>
            <a:r>
              <a:rPr lang="fr-FR" sz="1300" b="1" spc="-70" dirty="0">
                <a:effectLst/>
                <a:latin typeface="Times New Roman" panose="02020603050405020304" pitchFamily="18" charset="0"/>
                <a:ea typeface="Arial" panose="020B0604020202020204" pitchFamily="34" charset="0"/>
                <a:cs typeface="Times New Roman" panose="02020603050405020304" pitchFamily="18" charset="0"/>
              </a:rPr>
              <a:t>S relatifs au numérique et à la santé</a:t>
            </a:r>
          </a:p>
          <a:p>
            <a:pPr marL="8890">
              <a:spcBef>
                <a:spcPts val="1870"/>
              </a:spcBef>
              <a:tabLst>
                <a:tab pos="1095375" algn="l"/>
              </a:tabLst>
            </a:pPr>
            <a:r>
              <a:rPr lang="fr-FR" sz="1200" b="1" spc="-70" dirty="0">
                <a:latin typeface="Times New Roman" panose="02020603050405020304" pitchFamily="18" charset="0"/>
                <a:cs typeface="Times New Roman" panose="02020603050405020304" pitchFamily="18" charset="0"/>
              </a:rPr>
              <a:t>	</a:t>
            </a:r>
            <a:r>
              <a:rPr lang="fr-FR" sz="1200" spc="-70" dirty="0">
                <a:latin typeface="Times New Roman" panose="02020603050405020304" pitchFamily="18" charset="0"/>
                <a:cs typeface="Times New Roman" panose="02020603050405020304" pitchFamily="18" charset="0"/>
              </a:rPr>
              <a:t>Intervenante : </a:t>
            </a:r>
            <a:r>
              <a:rPr lang="fr-FR" sz="1100" b="1" dirty="0">
                <a:latin typeface="Times New Roman" panose="02020603050405020304" pitchFamily="18" charset="0"/>
                <a:cs typeface="Times New Roman" panose="02020603050405020304" pitchFamily="18" charset="0"/>
              </a:rPr>
              <a:t>Christine </a:t>
            </a:r>
            <a:r>
              <a:rPr lang="fr-FR" sz="1100" b="1" dirty="0" err="1">
                <a:latin typeface="Times New Roman" panose="02020603050405020304" pitchFamily="18" charset="0"/>
                <a:cs typeface="Times New Roman" panose="02020603050405020304" pitchFamily="18" charset="0"/>
              </a:rPr>
              <a:t>Noiville</a:t>
            </a:r>
            <a:r>
              <a:rPr lang="fr-FR" sz="1100" b="1" dirty="0">
                <a:latin typeface="Times New Roman" panose="02020603050405020304" pitchFamily="18" charset="0"/>
                <a:cs typeface="Times New Roman" panose="02020603050405020304" pitchFamily="18" charset="0"/>
              </a:rPr>
              <a:t>, </a:t>
            </a:r>
            <a:r>
              <a:rPr lang="fr-FR" sz="1100" dirty="0">
                <a:latin typeface="Times New Roman" panose="02020603050405020304" pitchFamily="18" charset="0"/>
                <a:cs typeface="Times New Roman" panose="02020603050405020304" pitchFamily="18" charset="0"/>
              </a:rPr>
              <a:t>juriste, directrice de recherche au 	CNRS, Université Paris 1 Panthéon-Sorbonne.</a:t>
            </a:r>
          </a:p>
        </p:txBody>
      </p:sp>
      <p:sp>
        <p:nvSpPr>
          <p:cNvPr id="9" name="Sous-titre 2">
            <a:extLst>
              <a:ext uri="{FF2B5EF4-FFF2-40B4-BE49-F238E27FC236}">
                <a16:creationId xmlns:a16="http://schemas.microsoft.com/office/drawing/2014/main" id="{2A5E4D43-A03E-E0A5-A401-A2D008DCA1C4}"/>
              </a:ext>
            </a:extLst>
          </p:cNvPr>
          <p:cNvSpPr txBox="1">
            <a:spLocks/>
          </p:cNvSpPr>
          <p:nvPr/>
        </p:nvSpPr>
        <p:spPr>
          <a:xfrm>
            <a:off x="329185" y="6112116"/>
            <a:ext cx="5202935" cy="543842"/>
          </a:xfrm>
          <a:prstGeom prst="rect">
            <a:avLst/>
          </a:prstGeom>
          <a:solidFill>
            <a:schemeClr val="tx2">
              <a:lumMod val="10000"/>
              <a:lumOff val="90000"/>
            </a:schemeClr>
          </a:solidFill>
          <a:ln>
            <a:solidFill>
              <a:schemeClr val="bg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905"/>
              </a:spcBef>
              <a:buNone/>
            </a:pPr>
            <a:r>
              <a:rPr lang="fr-FR" sz="1100" b="1" spc="-50" dirty="0">
                <a:latin typeface="Times New Roman" panose="02020603050405020304" pitchFamily="18" charset="0"/>
                <a:ea typeface="Bahnschrift" panose="020B0502040204020203" pitchFamily="34" charset="0"/>
                <a:cs typeface="Times New Roman" panose="02020603050405020304" pitchFamily="18" charset="0"/>
              </a:rPr>
              <a:t>Date</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50" dirty="0">
                <a:latin typeface="Times New Roman" panose="02020603050405020304" pitchFamily="18" charset="0"/>
                <a:ea typeface="Bahnschrift" panose="020B0502040204020203" pitchFamily="34" charset="0"/>
                <a:cs typeface="Times New Roman" panose="02020603050405020304" pitchFamily="18" charset="0"/>
              </a:rPr>
              <a:t>:</a:t>
            </a:r>
            <a:r>
              <a:rPr lang="fr-FR" sz="110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50" dirty="0">
                <a:latin typeface="Times New Roman" panose="02020603050405020304" pitchFamily="18" charset="0"/>
                <a:ea typeface="Bahnschrift" panose="020B0502040204020203" pitchFamily="34" charset="0"/>
                <a:cs typeface="Times New Roman" panose="02020603050405020304" pitchFamily="18" charset="0"/>
              </a:rPr>
              <a:t>lundi</a:t>
            </a:r>
            <a:r>
              <a:rPr lang="fr-FR" sz="1100" spc="1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50" dirty="0">
                <a:latin typeface="Times New Roman" panose="02020603050405020304" pitchFamily="18" charset="0"/>
                <a:ea typeface="Bahnschrift" panose="020B0502040204020203" pitchFamily="34" charset="0"/>
                <a:cs typeface="Times New Roman" panose="02020603050405020304" pitchFamily="18" charset="0"/>
              </a:rPr>
              <a:t>17 novembre</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50" dirty="0">
                <a:latin typeface="Times New Roman" panose="02020603050405020304" pitchFamily="18" charset="0"/>
                <a:ea typeface="Bahnschrift" panose="020B0502040204020203" pitchFamily="34" charset="0"/>
                <a:cs typeface="Times New Roman" panose="02020603050405020304" pitchFamily="18" charset="0"/>
              </a:rPr>
              <a:t>2025 		</a:t>
            </a:r>
            <a:endParaRPr lang="fr-FR" sz="1100" dirty="0">
              <a:latin typeface="Times New Roman" panose="02020603050405020304" pitchFamily="18" charset="0"/>
              <a:ea typeface="Bahnschrift" panose="020B0502040204020203" pitchFamily="34" charset="0"/>
              <a:cs typeface="Times New Roman" panose="02020603050405020304" pitchFamily="18" charset="0"/>
            </a:endParaRPr>
          </a:p>
          <a:p>
            <a:pPr marL="0" indent="0">
              <a:spcBef>
                <a:spcPts val="5"/>
              </a:spcBef>
              <a:buNone/>
            </a:pPr>
            <a:r>
              <a:rPr lang="fr-FR" sz="1100" b="1" spc="-70" dirty="0">
                <a:latin typeface="Times New Roman" panose="02020603050405020304" pitchFamily="18" charset="0"/>
                <a:ea typeface="Bahnschrift" panose="020B0502040204020203" pitchFamily="34" charset="0"/>
                <a:cs typeface="Times New Roman" panose="02020603050405020304" pitchFamily="18" charset="0"/>
              </a:rPr>
              <a:t>Lieu</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 Rotonde </a:t>
            </a:r>
            <a:r>
              <a:rPr lang="fr-FR" sz="900" dirty="0">
                <a:latin typeface="Times New Roman" panose="02020603050405020304" pitchFamily="18" charset="0"/>
                <a:cs typeface="Times New Roman" panose="02020603050405020304" pitchFamily="18" charset="0"/>
              </a:rPr>
              <a:t>–</a:t>
            </a:r>
            <a:r>
              <a:rPr lang="fr-FR" sz="1100" spc="70" dirty="0">
                <a:latin typeface="Times New Roman" panose="02020603050405020304" pitchFamily="18"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2</a:t>
            </a:r>
            <a:r>
              <a:rPr lang="fr-FR" sz="1100" spc="70" baseline="30000" dirty="0">
                <a:latin typeface="Times New Roman" panose="02020603050405020304" pitchFamily="18" charset="0"/>
                <a:ea typeface="Bahnschrift" panose="020B0502040204020203" pitchFamily="34" charset="0"/>
                <a:cs typeface="Times New Roman" panose="02020603050405020304" pitchFamily="18" charset="0"/>
              </a:rPr>
              <a:t>ème</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 étage </a:t>
            </a:r>
            <a:r>
              <a:rPr lang="fr-FR" sz="900" dirty="0">
                <a:latin typeface="Times New Roman" panose="02020603050405020304" pitchFamily="18"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Institut</a:t>
            </a:r>
            <a:r>
              <a:rPr lang="fr-FR" sz="1100" spc="7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Santé</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Numérique</a:t>
            </a:r>
            <a:r>
              <a:rPr lang="fr-FR" sz="1100" spc="1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en</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Société</a:t>
            </a:r>
            <a:r>
              <a:rPr lang="fr-FR" sz="1100" spc="2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(ISNS),</a:t>
            </a:r>
            <a:r>
              <a:rPr lang="fr-FR" sz="1100" spc="7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err="1">
                <a:latin typeface="Times New Roman" panose="02020603050405020304" pitchFamily="18" charset="0"/>
                <a:ea typeface="Bahnschrift" panose="020B0502040204020203" pitchFamily="34" charset="0"/>
                <a:cs typeface="Times New Roman" panose="02020603050405020304" pitchFamily="18" charset="0"/>
              </a:rPr>
              <a:t>PariSanté</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Campus</a:t>
            </a:r>
          </a:p>
          <a:p>
            <a:pPr marL="0" indent="0">
              <a:spcBef>
                <a:spcPts val="5"/>
              </a:spcBef>
              <a:buNone/>
            </a:pPr>
            <a:r>
              <a:rPr lang="fr-FR" sz="1100" b="1" spc="-70" dirty="0">
                <a:latin typeface="Times New Roman" panose="02020603050405020304" pitchFamily="18" charset="0"/>
                <a:ea typeface="Bahnschrift" panose="020B0502040204020203" pitchFamily="34" charset="0"/>
                <a:cs typeface="Times New Roman" panose="02020603050405020304" pitchFamily="18" charset="0"/>
              </a:rPr>
              <a:t>Adresse</a:t>
            </a:r>
            <a:r>
              <a:rPr lang="fr-FR" sz="1100" spc="1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2 </a:t>
            </a:r>
            <a:r>
              <a:rPr lang="fr-FR" sz="900" dirty="0">
                <a:latin typeface="Times New Roman" panose="02020603050405020304" pitchFamily="18"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 10</a:t>
            </a:r>
            <a:r>
              <a:rPr lang="fr-FR" sz="1100" spc="3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rue</a:t>
            </a:r>
            <a:r>
              <a:rPr lang="fr-FR" sz="1100" spc="2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d’Oradour</a:t>
            </a:r>
            <a:r>
              <a:rPr lang="fr-FR" sz="1100" spc="60" dirty="0">
                <a:latin typeface="Times New Roman" panose="02020603050405020304" pitchFamily="18" charset="0"/>
                <a:ea typeface="Bahnschrift" panose="020B0502040204020203" pitchFamily="34"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sur</a:t>
            </a:r>
            <a:r>
              <a:rPr lang="fr-FR" sz="1100" spc="25" dirty="0">
                <a:latin typeface="Times New Roman" panose="02020603050405020304" pitchFamily="18" charset="0"/>
                <a:ea typeface="Bahnschrift" panose="020B0502040204020203" pitchFamily="34" charset="0"/>
                <a:cs typeface="Times New Roman" panose="02020603050405020304" pitchFamily="18" charset="0"/>
              </a:rPr>
              <a:t>-</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Glane,</a:t>
            </a:r>
            <a:r>
              <a:rPr lang="fr-FR" sz="1100" spc="75"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Paris</a:t>
            </a:r>
            <a:r>
              <a:rPr lang="fr-FR" sz="1100" spc="-20" dirty="0">
                <a:latin typeface="Times New Roman" panose="02020603050405020304" pitchFamily="18" charset="0"/>
                <a:ea typeface="Bahnschrift" panose="020B0502040204020203" pitchFamily="34" charset="0"/>
                <a:cs typeface="Times New Roman" panose="02020603050405020304" pitchFamily="18" charset="0"/>
              </a:rPr>
              <a:t> </a:t>
            </a:r>
            <a:r>
              <a:rPr lang="fr-FR" sz="1100" spc="-70" dirty="0">
                <a:latin typeface="Times New Roman" panose="02020603050405020304" pitchFamily="18" charset="0"/>
                <a:ea typeface="Bahnschrift" panose="020B0502040204020203" pitchFamily="34" charset="0"/>
                <a:cs typeface="Times New Roman" panose="02020603050405020304" pitchFamily="18" charset="0"/>
              </a:rPr>
              <a:t>15</a:t>
            </a:r>
            <a:r>
              <a:rPr lang="fr-FR" sz="1100" spc="-70" baseline="30000" dirty="0">
                <a:latin typeface="Times New Roman" panose="02020603050405020304" pitchFamily="18" charset="0"/>
                <a:ea typeface="Bahnschrift" panose="020B0502040204020203" pitchFamily="34" charset="0"/>
                <a:cs typeface="Times New Roman" panose="02020603050405020304" pitchFamily="18" charset="0"/>
              </a:rPr>
              <a:t>e</a:t>
            </a:r>
            <a:endParaRPr lang="fr-FR" sz="1100" dirty="0">
              <a:latin typeface="Times New Roman" panose="02020603050405020304" pitchFamily="18" charset="0"/>
              <a:ea typeface="Bahnschrift" panose="020B0502040204020203" pitchFamily="34" charset="0"/>
              <a:cs typeface="Times New Roman" panose="02020603050405020304" pitchFamily="18" charset="0"/>
            </a:endParaRPr>
          </a:p>
        </p:txBody>
      </p:sp>
      <p:pic>
        <p:nvPicPr>
          <p:cNvPr id="12" name="Google Shape;106;p2">
            <a:extLst>
              <a:ext uri="{FF2B5EF4-FFF2-40B4-BE49-F238E27FC236}">
                <a16:creationId xmlns:a16="http://schemas.microsoft.com/office/drawing/2014/main" id="{A58E66D7-1051-8326-0ADD-24DC95E83FF1}"/>
              </a:ext>
            </a:extLst>
          </p:cNvPr>
          <p:cNvPicPr preferRelativeResize="0"/>
          <p:nvPr/>
        </p:nvPicPr>
        <p:blipFill rotWithShape="1">
          <a:blip r:embed="rId2">
            <a:alphaModFix/>
          </a:blip>
          <a:srcRect l="51782" t="11667" b="28206"/>
          <a:stretch/>
        </p:blipFill>
        <p:spPr>
          <a:xfrm>
            <a:off x="1859279" y="360548"/>
            <a:ext cx="1545828" cy="411669"/>
          </a:xfrm>
          <a:prstGeom prst="rect">
            <a:avLst/>
          </a:prstGeom>
          <a:noFill/>
          <a:ln>
            <a:noFill/>
          </a:ln>
        </p:spPr>
      </p:pic>
      <p:pic>
        <p:nvPicPr>
          <p:cNvPr id="17" name="Google Shape;107;p2" descr="Une image contenant Graphique, cercle, Police, logo&#10;&#10;Description générée automatiquement">
            <a:extLst>
              <a:ext uri="{FF2B5EF4-FFF2-40B4-BE49-F238E27FC236}">
                <a16:creationId xmlns:a16="http://schemas.microsoft.com/office/drawing/2014/main" id="{D4D1EDE4-B3F1-1C5B-FB64-703B117D0835}"/>
              </a:ext>
            </a:extLst>
          </p:cNvPr>
          <p:cNvPicPr preferRelativeResize="0"/>
          <p:nvPr/>
        </p:nvPicPr>
        <p:blipFill rotWithShape="1">
          <a:blip r:embed="rId3">
            <a:alphaModFix/>
          </a:blip>
          <a:srcRect/>
          <a:stretch/>
        </p:blipFill>
        <p:spPr>
          <a:xfrm>
            <a:off x="8933045" y="202041"/>
            <a:ext cx="750770" cy="728682"/>
          </a:xfrm>
          <a:prstGeom prst="rect">
            <a:avLst/>
          </a:prstGeom>
          <a:noFill/>
          <a:ln>
            <a:noFill/>
          </a:ln>
        </p:spPr>
      </p:pic>
      <p:pic>
        <p:nvPicPr>
          <p:cNvPr id="18" name="Google Shape;104;p2">
            <a:extLst>
              <a:ext uri="{FF2B5EF4-FFF2-40B4-BE49-F238E27FC236}">
                <a16:creationId xmlns:a16="http://schemas.microsoft.com/office/drawing/2014/main" id="{031AEFBF-407D-CA33-741B-98FBF9A9DF0D}"/>
              </a:ext>
            </a:extLst>
          </p:cNvPr>
          <p:cNvPicPr preferRelativeResize="0"/>
          <p:nvPr/>
        </p:nvPicPr>
        <p:blipFill rotWithShape="1">
          <a:blip r:embed="rId4">
            <a:alphaModFix/>
          </a:blip>
          <a:srcRect l="10285" t="11888" r="7970" b="11835"/>
          <a:stretch>
            <a:fillRect/>
          </a:stretch>
        </p:blipFill>
        <p:spPr>
          <a:xfrm>
            <a:off x="100585" y="202042"/>
            <a:ext cx="1762837" cy="728681"/>
          </a:xfrm>
          <a:prstGeom prst="rect">
            <a:avLst/>
          </a:prstGeom>
          <a:noFill/>
          <a:ln>
            <a:noFill/>
          </a:ln>
        </p:spPr>
      </p:pic>
      <p:sp>
        <p:nvSpPr>
          <p:cNvPr id="21" name="Titre 1">
            <a:extLst>
              <a:ext uri="{FF2B5EF4-FFF2-40B4-BE49-F238E27FC236}">
                <a16:creationId xmlns:a16="http://schemas.microsoft.com/office/drawing/2014/main" id="{B49A5BCF-6F48-CC94-D7D5-6BCC88EB3888}"/>
              </a:ext>
            </a:extLst>
          </p:cNvPr>
          <p:cNvSpPr>
            <a:spLocks noGrp="1"/>
          </p:cNvSpPr>
          <p:nvPr>
            <p:ph type="ctrTitle"/>
          </p:nvPr>
        </p:nvSpPr>
        <p:spPr>
          <a:xfrm>
            <a:off x="2693469" y="393515"/>
            <a:ext cx="6805061" cy="638342"/>
          </a:xfrm>
        </p:spPr>
        <p:txBody>
          <a:bodyPr>
            <a:normAutofit fontScale="90000"/>
          </a:bodyPr>
          <a:lstStyle/>
          <a:p>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Réunion d’étape de l’Institut Santé Numérique en Société</a:t>
            </a:r>
            <a:b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br>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Lancement de la Fédération Sciences Sociales et Santé numérique</a:t>
            </a:r>
            <a:b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br>
            <a:r>
              <a:rPr lang="fr-FR" sz="1800" b="1" spc="-70" dirty="0">
                <a:effectLst/>
                <a:latin typeface="Times New Roman" panose="02020603050405020304" pitchFamily="18" charset="0"/>
                <a:ea typeface="Calibri" panose="020F0502020204030204" pitchFamily="34" charset="0"/>
                <a:cs typeface="Times New Roman" panose="02020603050405020304" pitchFamily="18" charset="0"/>
              </a:rPr>
              <a:t>Lundi 17 novembre 2025</a:t>
            </a:r>
            <a:endParaRPr lang="fr-FR" b="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Image 4" descr="Une image contenant texte, Police, conception, typographie&#10;&#10;Le contenu généré par l’IA peut être incorrect.">
            <a:extLst>
              <a:ext uri="{FF2B5EF4-FFF2-40B4-BE49-F238E27FC236}">
                <a16:creationId xmlns:a16="http://schemas.microsoft.com/office/drawing/2014/main" id="{AF63F133-4D72-C3A3-F767-6E97FBC2E75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892657" y="67765"/>
            <a:ext cx="690131" cy="997235"/>
          </a:xfrm>
          <a:prstGeom prst="rect">
            <a:avLst/>
          </a:prstGeom>
          <a:noFill/>
        </p:spPr>
      </p:pic>
      <p:pic>
        <p:nvPicPr>
          <p:cNvPr id="7" name="Image 6">
            <a:extLst>
              <a:ext uri="{FF2B5EF4-FFF2-40B4-BE49-F238E27FC236}">
                <a16:creationId xmlns:a16="http://schemas.microsoft.com/office/drawing/2014/main" id="{1053D655-E3A5-CABD-C0B6-5762E4CEFD3F}"/>
              </a:ext>
            </a:extLst>
          </p:cNvPr>
          <p:cNvPicPr>
            <a:picLocks noChangeAspect="1"/>
          </p:cNvPicPr>
          <p:nvPr/>
        </p:nvPicPr>
        <p:blipFill>
          <a:blip r:embed="rId6"/>
          <a:srcRect l="12683" t="30141" r="15235" b="31637"/>
          <a:stretch/>
        </p:blipFill>
        <p:spPr>
          <a:xfrm>
            <a:off x="10791631" y="251681"/>
            <a:ext cx="1187010" cy="629402"/>
          </a:xfrm>
          <a:prstGeom prst="rect">
            <a:avLst/>
          </a:prstGeom>
        </p:spPr>
      </p:pic>
    </p:spTree>
    <p:extLst>
      <p:ext uri="{BB962C8B-B14F-4D97-AF65-F5344CB8AC3E}">
        <p14:creationId xmlns:p14="http://schemas.microsoft.com/office/powerpoint/2010/main" val="205864625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11100</TotalTime>
  <Words>873</Words>
  <Application>Microsoft Office PowerPoint</Application>
  <PresentationFormat>Grand écran</PresentationFormat>
  <Paragraphs>57</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Aptos Display</vt:lpstr>
      <vt:lpstr>Arial</vt:lpstr>
      <vt:lpstr>Times New Roman</vt:lpstr>
      <vt:lpstr>Thème Office</vt:lpstr>
      <vt:lpstr>Réunion d’étape de l’Institut Santé Numérique en Société Lancement de la Fédération Sciences Sociales et Santé numérique Lundi 17 novembre 2025</vt:lpstr>
      <vt:lpstr>Réunion d’étape de l’Institut Santé Numérique en Société Lancement de la Fédération Sciences Sociales et Santé numérique Lundi 17 novembre 2025</vt:lpstr>
    </vt:vector>
  </TitlesOfParts>
  <Company>CNRS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Marchesin</dc:creator>
  <cp:lastModifiedBy>Marchesin</cp:lastModifiedBy>
  <cp:revision>22</cp:revision>
  <dcterms:created xsi:type="dcterms:W3CDTF">2025-10-13T08:31:07Z</dcterms:created>
  <dcterms:modified xsi:type="dcterms:W3CDTF">2026-03-12T10:17:00Z</dcterms:modified>
</cp:coreProperties>
</file>